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2"/>
  </p:notesMasterIdLst>
  <p:sldIdLst>
    <p:sldId id="256" r:id="rId3"/>
    <p:sldId id="299" r:id="rId4"/>
    <p:sldId id="262" r:id="rId5"/>
    <p:sldId id="264" r:id="rId6"/>
    <p:sldId id="266" r:id="rId7"/>
    <p:sldId id="265" r:id="rId8"/>
    <p:sldId id="267" r:id="rId9"/>
    <p:sldId id="329" r:id="rId10"/>
    <p:sldId id="268" r:id="rId11"/>
    <p:sldId id="269" r:id="rId12"/>
    <p:sldId id="300" r:id="rId13"/>
    <p:sldId id="301" r:id="rId14"/>
    <p:sldId id="274" r:id="rId15"/>
    <p:sldId id="277" r:id="rId16"/>
    <p:sldId id="278" r:id="rId17"/>
    <p:sldId id="280" r:id="rId18"/>
    <p:sldId id="283" r:id="rId19"/>
    <p:sldId id="284" r:id="rId20"/>
    <p:sldId id="285" r:id="rId21"/>
    <p:sldId id="286" r:id="rId22"/>
    <p:sldId id="287" r:id="rId23"/>
    <p:sldId id="288" r:id="rId24"/>
    <p:sldId id="289" r:id="rId25"/>
    <p:sldId id="290" r:id="rId26"/>
    <p:sldId id="292" r:id="rId27"/>
    <p:sldId id="293" r:id="rId28"/>
    <p:sldId id="294" r:id="rId29"/>
    <p:sldId id="353" r:id="rId30"/>
    <p:sldId id="354" r:id="rId31"/>
    <p:sldId id="357" r:id="rId33"/>
    <p:sldId id="258"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3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notesMaster" Target="notesMasters/notesMaster1.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D8766DF2-757C-4FC0-AA12-578EEB41B71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D8766DF2-757C-4FC0-AA12-578EEB41B71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D8766DF2-757C-4FC0-AA12-578EEB41B71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10"/>
          </p:nvPr>
        </p:nvSpPr>
        <p:spPr/>
        <p:txBody>
          <a:bodyPr/>
          <a:lstStyle/>
          <a:p>
            <a:fld id="{D8766DF2-757C-4FC0-AA12-578EEB41B71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D8766DF2-757C-4FC0-AA12-578EEB41B712}" type="datetimeFigureOut">
              <a:rPr lang="en-IN" smtClean="0"/>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Date Placeholder 4"/>
          <p:cNvSpPr>
            <a:spLocks noGrp="1"/>
          </p:cNvSpPr>
          <p:nvPr>
            <p:ph type="dt" sz="half" idx="10"/>
          </p:nvPr>
        </p:nvSpPr>
        <p:spPr/>
        <p:txBody>
          <a:bodyPr/>
          <a:lstStyle/>
          <a:p>
            <a:fld id="{D8766DF2-757C-4FC0-AA12-578EEB41B712}"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7" name="Date Placeholder 6"/>
          <p:cNvSpPr>
            <a:spLocks noGrp="1"/>
          </p:cNvSpPr>
          <p:nvPr>
            <p:ph type="dt" sz="half" idx="10"/>
          </p:nvPr>
        </p:nvSpPr>
        <p:spPr/>
        <p:txBody>
          <a:bodyPr/>
          <a:lstStyle/>
          <a:p>
            <a:fld id="{D8766DF2-757C-4FC0-AA12-578EEB41B712}" type="datetimeFigureOut">
              <a:rPr lang="en-IN" smtClean="0"/>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D8766DF2-757C-4FC0-AA12-578EEB41B712}" type="datetimeFigureOut">
              <a:rPr lang="en-IN" smtClean="0"/>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8766DF2-757C-4FC0-AA12-578EEB41B712}" type="datetimeFigureOut">
              <a:rPr lang="en-IN" smtClean="0"/>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D8766DF2-757C-4FC0-AA12-578EEB41B712}"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D8766DF2-757C-4FC0-AA12-578EEB41B712}" type="datetimeFigureOut">
              <a:rPr lang="en-IN" smtClean="0"/>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C98CB561-3367-43EB-84B1-43B8CD26F70F}" type="slidenum">
              <a:rPr lang="en-IN" smtClean="0"/>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766DF2-757C-4FC0-AA12-578EEB41B712}" type="datetimeFigureOut">
              <a:rPr lang="en-IN" smtClean="0"/>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8CB561-3367-43EB-84B1-43B8CD26F70F}" type="slidenum">
              <a:rPr lang="en-IN" smtClean="0"/>
            </a:fld>
            <a:endParaRPr lang="en-I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03250" y="1149350"/>
            <a:ext cx="11055985" cy="1243965"/>
          </a:xfrm>
        </p:spPr>
        <p:txBody>
          <a:bodyPr>
            <a:normAutofit/>
          </a:bodyPr>
          <a:lstStyle/>
          <a:p>
            <a:r>
              <a:rPr lang="en-IN" sz="3200" b="1" dirty="0">
                <a:latin typeface="Times New Roman" panose="02020603050405020304" pitchFamily="18" charset="0"/>
                <a:cs typeface="Times New Roman" panose="02020603050405020304" pitchFamily="18" charset="0"/>
              </a:rPr>
              <a:t>Artificial Intelligence and COVID-19: Deep Learning Approaches for Diagnosis and Treatment</a:t>
            </a:r>
            <a:endParaRPr lang="en-IN" sz="3200" b="1" dirty="0">
              <a:latin typeface="Times New Roman" panose="02020603050405020304" pitchFamily="18" charset="0"/>
              <a:cs typeface="Times New Roman" panose="02020603050405020304" pitchFamily="18" charset="0"/>
            </a:endParaRPr>
          </a:p>
        </p:txBody>
      </p:sp>
      <p:sp>
        <p:nvSpPr>
          <p:cNvPr id="3" name="Subtitle 2"/>
          <p:cNvSpPr>
            <a:spLocks noGrp="1"/>
          </p:cNvSpPr>
          <p:nvPr>
            <p:ph type="subTitle" idx="1"/>
          </p:nvPr>
        </p:nvSpPr>
        <p:spPr>
          <a:xfrm>
            <a:off x="248285" y="4300220"/>
            <a:ext cx="11570970" cy="1470025"/>
          </a:xfrm>
        </p:spPr>
        <p:txBody>
          <a:bodyPr/>
          <a:lstStyle/>
          <a:p>
            <a:pPr algn="l"/>
            <a:r>
              <a:rPr lang="en-IN" sz="2000" b="1" dirty="0">
                <a:latin typeface="Times New Roman" panose="02020603050405020304" pitchFamily="18" charset="0"/>
                <a:cs typeface="Times New Roman" panose="02020603050405020304" pitchFamily="18" charset="0"/>
              </a:rPr>
              <a:t>Guide name :</a:t>
            </a:r>
            <a:r>
              <a:rPr lang="en-IN" sz="2000" dirty="0">
                <a:latin typeface="Times New Roman" panose="02020603050405020304" pitchFamily="18" charset="0"/>
                <a:cs typeface="Times New Roman" panose="02020603050405020304" pitchFamily="18" charset="0"/>
              </a:rPr>
              <a:t> Fanny May Joseph						</a:t>
            </a:r>
            <a:r>
              <a:rPr lang="en-IN" sz="2000" b="1" dirty="0">
                <a:latin typeface="Times New Roman" panose="02020603050405020304" pitchFamily="18" charset="0"/>
                <a:cs typeface="Times New Roman" panose="02020603050405020304" pitchFamily="18" charset="0"/>
              </a:rPr>
              <a:t>Name :</a:t>
            </a:r>
            <a:r>
              <a:rPr lang="en-IN" sz="2000" dirty="0">
                <a:latin typeface="Times New Roman" panose="02020603050405020304" pitchFamily="18" charset="0"/>
                <a:cs typeface="Times New Roman" panose="02020603050405020304" pitchFamily="18" charset="0"/>
              </a:rPr>
              <a:t> Manisha kumari	</a:t>
            </a:r>
            <a:endParaRPr lang="en-IN" sz="2000" dirty="0">
              <a:latin typeface="Times New Roman" panose="02020603050405020304" pitchFamily="18" charset="0"/>
              <a:cs typeface="Times New Roman" panose="02020603050405020304" pitchFamily="18" charset="0"/>
            </a:endParaRPr>
          </a:p>
          <a:p>
            <a:pPr algn="l"/>
            <a:r>
              <a:rPr lang="en-IN" sz="2000" b="1" dirty="0">
                <a:latin typeface="Times New Roman" panose="02020603050405020304" pitchFamily="18" charset="0"/>
                <a:cs typeface="Times New Roman" panose="02020603050405020304" pitchFamily="18" charset="0"/>
              </a:rPr>
              <a:t>Designation :</a:t>
            </a:r>
            <a:r>
              <a:rPr lang="en-IN" sz="2000" dirty="0">
                <a:latin typeface="Times New Roman" panose="02020603050405020304" pitchFamily="18" charset="0"/>
                <a:cs typeface="Times New Roman" panose="02020603050405020304" pitchFamily="18" charset="0"/>
              </a:rPr>
              <a:t> Assistant </a:t>
            </a:r>
            <a:r>
              <a:rPr lang="en-IN" sz="2000" dirty="0" err="1">
                <a:latin typeface="Times New Roman" panose="02020603050405020304" pitchFamily="18" charset="0"/>
                <a:cs typeface="Times New Roman" panose="02020603050405020304" pitchFamily="18" charset="0"/>
              </a:rPr>
              <a:t>Proffessor</a:t>
            </a:r>
            <a:r>
              <a:rPr lang="en-IN" sz="2000" dirty="0">
                <a:latin typeface="Times New Roman" panose="02020603050405020304" pitchFamily="18" charset="0"/>
                <a:cs typeface="Times New Roman" panose="02020603050405020304" pitchFamily="18" charset="0"/>
              </a:rPr>
              <a:t>, MCA					</a:t>
            </a:r>
            <a:r>
              <a:rPr lang="en-IN" sz="2000" b="1" dirty="0">
                <a:latin typeface="Times New Roman" panose="02020603050405020304" pitchFamily="18" charset="0"/>
                <a:cs typeface="Times New Roman" panose="02020603050405020304" pitchFamily="18" charset="0"/>
              </a:rPr>
              <a:t>Register number :</a:t>
            </a:r>
            <a:r>
              <a:rPr lang="en-IN" sz="2000" dirty="0">
                <a:latin typeface="Times New Roman" panose="02020603050405020304" pitchFamily="18" charset="0"/>
                <a:cs typeface="Times New Roman" panose="02020603050405020304" pitchFamily="18" charset="0"/>
              </a:rPr>
              <a:t> 38118219</a:t>
            </a:r>
            <a:endParaRPr lang="en-IN" sz="2000" dirty="0">
              <a:latin typeface="Times New Roman" panose="02020603050405020304" pitchFamily="18" charset="0"/>
              <a:cs typeface="Times New Roman" panose="02020603050405020304" pitchFamily="18" charset="0"/>
            </a:endParaRPr>
          </a:p>
          <a:p>
            <a:pPr algn="l"/>
            <a:r>
              <a:rPr lang="en-IN" sz="2000" dirty="0">
                <a:latin typeface="Times New Roman" panose="02020603050405020304" pitchFamily="18" charset="0"/>
                <a:cs typeface="Times New Roman" panose="02020603050405020304" pitchFamily="18" charset="0"/>
              </a:rPr>
              <a:t>									S6 , MCA , CUCEK</a:t>
            </a:r>
            <a:endParaRPr lang="en-IN" sz="2000" dirty="0">
              <a:latin typeface="Times New Roman" panose="02020603050405020304" pitchFamily="18" charset="0"/>
              <a:cs typeface="Times New Roman" panose="02020603050405020304" pitchFamily="18" charset="0"/>
            </a:endParaRPr>
          </a:p>
          <a:p>
            <a:pPr algn="l"/>
            <a:endParaRPr lang="en-IN" sz="2000" dirty="0">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
        <p:nvSpPr>
          <p:cNvPr id="5" name="Flowchart: Manual Operation 4"/>
          <p:cNvSpPr/>
          <p:nvPr/>
        </p:nvSpPr>
        <p:spPr>
          <a:xfrm>
            <a:off x="10668000" y="29083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01</a:t>
            </a:r>
            <a:endParaRPr lang="en-IN"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838200" y="1282700"/>
            <a:ext cx="10515600" cy="4894580"/>
          </a:xfrm>
        </p:spPr>
        <p:txBody>
          <a:bodyPr>
            <a:noAutofit/>
          </a:bodyPr>
          <a:p>
            <a:pPr marL="457200" indent="-457200">
              <a:buAutoNum type="arabicPeriod"/>
            </a:pPr>
            <a:endParaRPr lang="en-US" sz="2000" b="1">
              <a:solidFill>
                <a:srgbClr val="FF0000"/>
              </a:solidFill>
              <a:latin typeface="Times New Roman" panose="02020603050405020304" pitchFamily="18" charset="0"/>
              <a:cs typeface="Times New Roman" panose="02020603050405020304" pitchFamily="18" charset="0"/>
            </a:endParaRPr>
          </a:p>
          <a:p>
            <a:pPr marL="0" indent="0">
              <a:buNone/>
            </a:pPr>
            <a:r>
              <a:rPr lang="en-IN" altLang="en-US" sz="2000" b="1">
                <a:latin typeface="Times New Roman" panose="02020603050405020304" pitchFamily="18" charset="0"/>
                <a:cs typeface="Times New Roman" panose="02020603050405020304" pitchFamily="18" charset="0"/>
              </a:rPr>
              <a:t>DETECTION</a:t>
            </a:r>
            <a:endParaRPr lang="en-IN" altLang="en-US" sz="2000" b="1">
              <a:latin typeface="Times New Roman" panose="02020603050405020304" pitchFamily="18" charset="0"/>
              <a:cs typeface="Times New Roman" panose="02020603050405020304" pitchFamily="18" charset="0"/>
            </a:endParaRPr>
          </a:p>
          <a:p>
            <a:pPr marL="0" indent="0">
              <a:buNone/>
            </a:pPr>
            <a:endParaRPr lang="en-US" sz="2000" b="1">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Collection chest X-ray or CT images of patient</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Normalize the data(Images)</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Resizing of images</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Classifying the images</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Evaluation</a:t>
            </a:r>
            <a:endParaRPr lang="en-US" sz="2000">
              <a:latin typeface="Times New Roman" panose="02020603050405020304" pitchFamily="18" charset="0"/>
              <a:cs typeface="Times New Roman" panose="02020603050405020304" pitchFamily="18" charset="0"/>
            </a:endParaRPr>
          </a:p>
          <a:p>
            <a:pPr lvl="1"/>
            <a:endParaRPr lang="en-US" sz="2000">
              <a:latin typeface="Times New Roman" panose="02020603050405020304" pitchFamily="18" charset="0"/>
              <a:cs typeface="Times New Roman" panose="02020603050405020304" pitchFamily="18" charset="0"/>
            </a:endParaRPr>
          </a:p>
          <a:p>
            <a:pPr marL="914400" lvl="1" indent="-457200">
              <a:buFont typeface="+mj-lt"/>
              <a:buAutoNum type="alphaUcPeriod"/>
            </a:pPr>
            <a:endParaRPr lang="en-US" altLang="en-US" sz="2000" b="1">
              <a:solidFill>
                <a:srgbClr val="FF0000"/>
              </a:solidFill>
              <a:latin typeface="Times New Roman" panose="02020603050405020304" pitchFamily="18" charset="0"/>
              <a:cs typeface="Times New Roman" panose="02020603050405020304" pitchFamily="18" charset="0"/>
              <a:sym typeface="+mn-ea"/>
            </a:endParaRPr>
          </a:p>
          <a:p>
            <a:pPr marL="914400" lvl="1" indent="-457200">
              <a:buFont typeface="+mj-lt"/>
              <a:buAutoNum type="alphaUcPeriod"/>
            </a:pPr>
            <a:endParaRPr lang="en-US" altLang="en-US" sz="2000" b="1">
              <a:solidFill>
                <a:srgbClr val="FF0000"/>
              </a:solidFill>
              <a:latin typeface="Times New Roman" panose="02020603050405020304" pitchFamily="18" charset="0"/>
              <a:cs typeface="Times New Roman" panose="02020603050405020304" pitchFamily="18" charset="0"/>
              <a:sym typeface="+mn-ea"/>
            </a:endParaRPr>
          </a:p>
          <a:p>
            <a:pPr marL="457200" lvl="1" indent="0">
              <a:buFont typeface="+mj-lt"/>
              <a:buNone/>
            </a:pPr>
            <a:endParaRPr lang="en-US" sz="2000">
              <a:latin typeface="Times New Roman" panose="02020603050405020304" pitchFamily="18" charset="0"/>
              <a:cs typeface="Times New Roman" panose="02020603050405020304" pitchFamily="18" charset="0"/>
              <a:sym typeface="+mn-ea"/>
            </a:endParaRPr>
          </a:p>
          <a:p>
            <a:pPr marL="914400" lvl="1" indent="-457200">
              <a:buFont typeface="+mj-lt"/>
              <a:buAutoNum type="alphaUcPeriod"/>
            </a:pPr>
            <a:endParaRPr lang="en-US" sz="2000">
              <a:latin typeface="Times New Roman" panose="02020603050405020304" pitchFamily="18" charset="0"/>
              <a:cs typeface="Times New Roman" panose="02020603050405020304" pitchFamily="18" charset="0"/>
              <a:sym typeface="+mn-ea"/>
            </a:endParaRPr>
          </a:p>
          <a:p>
            <a:pPr marL="0" lvl="1" indent="0">
              <a:buFont typeface="+mj-lt"/>
              <a:buNone/>
            </a:pPr>
            <a:endParaRPr lang="en-US" sz="2000">
              <a:latin typeface="Times New Roman" panose="02020603050405020304" pitchFamily="18" charset="0"/>
              <a:cs typeface="Times New Roman" panose="02020603050405020304" pitchFamily="18" charset="0"/>
            </a:endParaRPr>
          </a:p>
          <a:p>
            <a:pPr marL="0" lvl="1" indent="0">
              <a:buFont typeface="+mj-lt"/>
              <a:buNone/>
            </a:pPr>
            <a:r>
              <a:rPr lang="en-US" sz="2000">
                <a:latin typeface="Times New Roman" panose="02020603050405020304" pitchFamily="18" charset="0"/>
                <a:cs typeface="Times New Roman" panose="02020603050405020304" pitchFamily="18" charset="0"/>
              </a:rPr>
              <a:t>   </a:t>
            </a:r>
            <a:r>
              <a:rPr lang="en-US" sz="2000">
                <a:latin typeface="Times New Roman" panose="02020603050405020304" pitchFamily="18" charset="0"/>
                <a:cs typeface="Times New Roman" panose="02020603050405020304" pitchFamily="18" charset="0"/>
                <a:sym typeface="+mn-ea"/>
              </a:rPr>
              <a:t>. </a:t>
            </a:r>
            <a:endParaRPr lang="en-US" sz="2000">
              <a:latin typeface="Times New Roman" panose="02020603050405020304" pitchFamily="18" charset="0"/>
              <a:cs typeface="Times New Roman" panose="02020603050405020304" pitchFamily="18" charset="0"/>
              <a:sym typeface="+mn-ea"/>
            </a:endParaRPr>
          </a:p>
          <a:p>
            <a:pPr marL="457200" lvl="1" indent="0">
              <a:buFont typeface="+mj-lt"/>
              <a:buNone/>
            </a:pPr>
            <a:endParaRPr lang="en-US" sz="2000">
              <a:latin typeface="Times New Roman" panose="02020603050405020304" pitchFamily="18" charset="0"/>
              <a:cs typeface="Times New Roman" panose="02020603050405020304" pitchFamily="18" charset="0"/>
            </a:endParaRPr>
          </a:p>
          <a:p>
            <a:pPr marL="914400" lvl="1" indent="-457200"/>
            <a:endParaRPr lang="en-US" sz="2000">
              <a:latin typeface="Times New Roman" panose="02020603050405020304" pitchFamily="18" charset="0"/>
              <a:cs typeface="Times New Roman" panose="02020603050405020304" pitchFamily="18" charset="0"/>
            </a:endParaRPr>
          </a:p>
          <a:p>
            <a:pPr lvl="1"/>
            <a:endParaRPr lang="en-US" sz="2000">
              <a:latin typeface="Times New Roman" panose="02020603050405020304" pitchFamily="18" charset="0"/>
              <a:cs typeface="Times New Roman" panose="02020603050405020304" pitchFamily="18" charset="0"/>
            </a:endParaRPr>
          </a:p>
        </p:txBody>
      </p:sp>
      <p:sp>
        <p:nvSpPr>
          <p:cNvPr id="2" name="Flowchart: Manual Operation 1"/>
          <p:cNvSpPr/>
          <p:nvPr/>
        </p:nvSpPr>
        <p:spPr>
          <a:xfrm>
            <a:off x="10748645" y="31686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10</a:t>
            </a:r>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28040"/>
          </a:xfrm>
        </p:spPr>
        <p:txBody>
          <a:bodyPr>
            <a:normAutofit fontScale="90000"/>
          </a:bodyPr>
          <a:p>
            <a:pPr algn="ctr"/>
            <a:r>
              <a:rPr lang="en-US" sz="3200" b="1" dirty="0" smtClean="0">
                <a:latin typeface="Times New Roman" panose="02020603050405020304" pitchFamily="18" charset="0"/>
                <a:cs typeface="Times New Roman" panose="02020603050405020304" pitchFamily="18" charset="0"/>
                <a:sym typeface="+mn-ea"/>
              </a:rPr>
              <a:t>IMPLEMENTATION</a:t>
            </a:r>
            <a:br>
              <a:rPr lang="en-US" sz="3200" b="1" dirty="0">
                <a:latin typeface="Times New Roman" panose="02020603050405020304" pitchFamily="18" charset="0"/>
                <a:cs typeface="Times New Roman" panose="02020603050405020304" pitchFamily="18" charset="0"/>
                <a:sym typeface="+mn-ea"/>
              </a:rPr>
            </a:br>
            <a:endParaRPr lang="en-US" sz="3200" b="1" dirty="0">
              <a:latin typeface="Times New Roman" panose="02020603050405020304" pitchFamily="18" charset="0"/>
              <a:cs typeface="Times New Roman" panose="02020603050405020304" pitchFamily="18" charset="0"/>
              <a:sym typeface="+mn-ea"/>
            </a:endParaRPr>
          </a:p>
        </p:txBody>
      </p:sp>
      <p:sp>
        <p:nvSpPr>
          <p:cNvPr id="3" name="Content Placeholder 2"/>
          <p:cNvSpPr>
            <a:spLocks noGrp="1"/>
          </p:cNvSpPr>
          <p:nvPr>
            <p:ph idx="1"/>
          </p:nvPr>
        </p:nvSpPr>
        <p:spPr>
          <a:xfrm>
            <a:off x="838200" y="1327785"/>
            <a:ext cx="10515600" cy="4849495"/>
          </a:xfrm>
        </p:spPr>
        <p:txBody>
          <a:bodyPr>
            <a:normAutofit lnSpcReduction="10000"/>
          </a:bodyPr>
          <a:p>
            <a:pPr marL="0" indent="0">
              <a:buNone/>
            </a:pPr>
            <a:r>
              <a:rPr lang="en-IN" sz="2400" dirty="0" smtClean="0">
                <a:latin typeface="Times New Roman" panose="02020603050405020304" pitchFamily="18" charset="0"/>
                <a:cs typeface="Times New Roman" panose="02020603050405020304" pitchFamily="18" charset="0"/>
                <a:sym typeface="+mn-ea"/>
              </a:rPr>
              <a:t>HARDWARE  REQUIREMENTS</a:t>
            </a:r>
            <a:endParaRPr lang="en-IN" sz="2400" b="1" dirty="0">
              <a:latin typeface="Times New Roman" panose="02020603050405020304" pitchFamily="18" charset="0"/>
              <a:cs typeface="Times New Roman" panose="02020603050405020304" pitchFamily="18" charset="0"/>
            </a:endParaRPr>
          </a:p>
          <a:p>
            <a:pPr marL="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System	</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 : Pentium </a:t>
            </a:r>
            <a:r>
              <a:rPr lang="en-IN" altLang="en-US" sz="2400" dirty="0">
                <a:latin typeface="Times New Roman" panose="02020603050405020304" pitchFamily="18" charset="0"/>
                <a:cs typeface="Times New Roman" panose="02020603050405020304" pitchFamily="18" charset="0"/>
              </a:rPr>
              <a:t>V</a:t>
            </a:r>
            <a:r>
              <a:rPr lang="en-US" sz="240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a:p>
            <a:pPr marL="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Hard Disk        	: 40 GB.</a:t>
            </a:r>
            <a:endParaRPr lang="en-US" sz="2400" dirty="0">
              <a:latin typeface="Times New Roman" panose="02020603050405020304" pitchFamily="18" charset="0"/>
              <a:cs typeface="Times New Roman" panose="02020603050405020304" pitchFamily="18" charset="0"/>
            </a:endParaRPr>
          </a:p>
          <a:p>
            <a:pPr marL="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Monitor		: 15 VGA Colour.</a:t>
            </a:r>
            <a:endParaRPr lang="en-US" sz="2400" dirty="0">
              <a:latin typeface="Times New Roman" panose="02020603050405020304" pitchFamily="18" charset="0"/>
              <a:cs typeface="Times New Roman" panose="02020603050405020304" pitchFamily="18" charset="0"/>
            </a:endParaRPr>
          </a:p>
          <a:p>
            <a:pPr marL="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Ram		: 512 Mb.</a:t>
            </a:r>
            <a:endParaRPr lang="en-US" sz="2400" dirty="0">
              <a:latin typeface="Times New Roman" panose="02020603050405020304" pitchFamily="18" charset="0"/>
              <a:cs typeface="Times New Roman" panose="02020603050405020304" pitchFamily="18" charset="0"/>
            </a:endParaRPr>
          </a:p>
          <a:p>
            <a:pPr marL="0" indent="0">
              <a:buNone/>
            </a:pPr>
            <a:endParaRPr lang="en-US" dirty="0">
              <a:latin typeface="Times New Roman" panose="02020603050405020304" pitchFamily="18" charset="0"/>
              <a:cs typeface="Times New Roman" panose="02020603050405020304" pitchFamily="18" charset="0"/>
            </a:endParaRPr>
          </a:p>
          <a:p>
            <a:pPr marL="0" indent="0">
              <a:buNone/>
            </a:pPr>
            <a:r>
              <a:rPr lang="en-US" sz="2400" dirty="0" smtClean="0">
                <a:latin typeface="Times New Roman" panose="02020603050405020304" pitchFamily="18" charset="0"/>
                <a:cs typeface="Times New Roman" panose="02020603050405020304" pitchFamily="18" charset="0"/>
              </a:rPr>
              <a:t>SOFTWARE</a:t>
            </a:r>
            <a:r>
              <a:rPr lang="en-IN" altLang="en-US" sz="2400" dirty="0" smtClean="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 REQUIREMENTS</a:t>
            </a:r>
            <a:endParaRPr lang="en-US" sz="2400" dirty="0" smtClean="0">
              <a:latin typeface="Times New Roman" panose="02020603050405020304" pitchFamily="18" charset="0"/>
              <a:cs typeface="Times New Roman" panose="02020603050405020304" pitchFamily="18" charset="0"/>
            </a:endParaRPr>
          </a:p>
          <a:p>
            <a:pPr marL="0" indent="0">
              <a:buNone/>
            </a:pPr>
            <a:r>
              <a:rPr lang="en-US" dirty="0" smtClean="0">
                <a:latin typeface="Times New Roman" panose="02020603050405020304" pitchFamily="18" charset="0"/>
                <a:cs typeface="Times New Roman" panose="02020603050405020304" pitchFamily="18" charset="0"/>
              </a:rPr>
              <a:t></a:t>
            </a:r>
            <a:r>
              <a:rPr lang="en-US" sz="2400" dirty="0" smtClean="0">
                <a:latin typeface="Times New Roman" panose="02020603050405020304" pitchFamily="18" charset="0"/>
                <a:cs typeface="Times New Roman" panose="02020603050405020304" pitchFamily="18" charset="0"/>
              </a:rPr>
              <a:t>Operating system 		: 	Windows </a:t>
            </a:r>
            <a:r>
              <a:rPr lang="en-IN" altLang="en-US" sz="2400" dirty="0" smtClean="0">
                <a:latin typeface="Times New Roman" panose="02020603050405020304" pitchFamily="18" charset="0"/>
                <a:cs typeface="Times New Roman" panose="02020603050405020304" pitchFamily="18" charset="0"/>
              </a:rPr>
              <a:t>10</a:t>
            </a:r>
            <a:endParaRPr lang="en-US" sz="2400" dirty="0" smtClean="0">
              <a:latin typeface="Times New Roman" panose="02020603050405020304" pitchFamily="18" charset="0"/>
              <a:cs typeface="Times New Roman" panose="02020603050405020304" pitchFamily="18" charset="0"/>
            </a:endParaRPr>
          </a:p>
          <a:p>
            <a:pPr marL="0" indent="0">
              <a:buNone/>
            </a:pPr>
            <a:r>
              <a:rPr lang="en-US" sz="2400" dirty="0" smtClean="0">
                <a:latin typeface="Times New Roman" panose="02020603050405020304" pitchFamily="18" charset="0"/>
                <a:cs typeface="Times New Roman" panose="02020603050405020304" pitchFamily="18" charset="0"/>
              </a:rPr>
              <a:t></a:t>
            </a:r>
            <a:r>
              <a:rPr lang="en-IN" altLang="en-US" sz="2400" dirty="0" smtClean="0">
                <a:latin typeface="Times New Roman" panose="02020603050405020304" pitchFamily="18" charset="0"/>
                <a:cs typeface="Times New Roman" panose="02020603050405020304" pitchFamily="18" charset="0"/>
              </a:rPr>
              <a:t> </a:t>
            </a:r>
            <a:r>
              <a:rPr lang="en-US" sz="2400" dirty="0" smtClean="0">
                <a:latin typeface="Times New Roman" panose="02020603050405020304" pitchFamily="18" charset="0"/>
                <a:cs typeface="Times New Roman" panose="02020603050405020304" pitchFamily="18" charset="0"/>
              </a:rPr>
              <a:t>Coding Language		:	Python</a:t>
            </a:r>
            <a:endParaRPr lang="en-US" sz="2400" dirty="0" smtClean="0">
              <a:latin typeface="Times New Roman" panose="02020603050405020304" pitchFamily="18" charset="0"/>
              <a:cs typeface="Times New Roman" panose="02020603050405020304" pitchFamily="18" charset="0"/>
            </a:endParaRPr>
          </a:p>
          <a:p>
            <a:pPr marL="0" indent="0">
              <a:buNone/>
            </a:pPr>
            <a:r>
              <a:rPr lang="en-US" sz="2400" dirty="0" smtClean="0">
                <a:latin typeface="Times New Roman" panose="02020603050405020304" pitchFamily="18" charset="0"/>
                <a:cs typeface="Times New Roman" panose="02020603050405020304" pitchFamily="18" charset="0"/>
              </a:rPr>
              <a:t> </a:t>
            </a:r>
            <a:r>
              <a:rPr lang="en-IN" altLang="en-US" sz="2400" dirty="0" smtClean="0">
                <a:latin typeface="Times New Roman" panose="02020603050405020304" pitchFamily="18" charset="0"/>
                <a:cs typeface="Times New Roman" panose="02020603050405020304" pitchFamily="18" charset="0"/>
              </a:rPr>
              <a:t>    Platform			:	Pycharm</a:t>
            </a:r>
            <a:endParaRPr lang="en-US" sz="2400" dirty="0" smtClean="0">
              <a:latin typeface="Times New Roman" panose="02020603050405020304" pitchFamily="18" charset="0"/>
              <a:cs typeface="Times New Roman" panose="02020603050405020304" pitchFamily="18" charset="0"/>
            </a:endParaRPr>
          </a:p>
          <a:p>
            <a:pPr marL="0" indent="0">
              <a:buNone/>
            </a:pPr>
            <a:r>
              <a:rPr lang="en-IN" altLang="en-US" sz="2700" dirty="0" smtClean="0">
                <a:latin typeface="Times New Roman" panose="02020603050405020304" pitchFamily="18" charset="0"/>
                <a:cs typeface="Times New Roman" panose="02020603050405020304" pitchFamily="18" charset="0"/>
              </a:rPr>
              <a:t>     </a:t>
            </a:r>
            <a:endParaRPr lang="en-US" dirty="0" smtClean="0">
              <a:latin typeface="Times New Roman" panose="02020603050405020304" pitchFamily="18" charset="0"/>
              <a:cs typeface="Times New Roman" panose="02020603050405020304" pitchFamily="18" charset="0"/>
            </a:endParaRPr>
          </a:p>
          <a:p>
            <a:pPr marL="0" indent="0">
              <a:buNone/>
            </a:pPr>
            <a:endParaRPr lang="en-US" dirty="0">
              <a:latin typeface="Perpetua" pitchFamily="18" charset="0"/>
            </a:endParaRPr>
          </a:p>
          <a:p>
            <a:pPr marL="0" indent="0">
              <a:buNone/>
            </a:pPr>
            <a:endParaRPr lang="en-IN" dirty="0">
              <a:latin typeface="Perpetua" pitchFamily="18" charset="0"/>
            </a:endParaRPr>
          </a:p>
          <a:p>
            <a:endParaRPr lang="en-US"/>
          </a:p>
        </p:txBody>
      </p:sp>
      <p:sp>
        <p:nvSpPr>
          <p:cNvPr id="5" name="Flowchart: Manual Operation 4"/>
          <p:cNvSpPr/>
          <p:nvPr/>
        </p:nvSpPr>
        <p:spPr>
          <a:xfrm>
            <a:off x="10673080" y="43243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11</a:t>
            </a:r>
            <a:endParaRPr lang="en-IN"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628650" y="1056005"/>
            <a:ext cx="10346690" cy="5121275"/>
          </a:xfrm>
        </p:spPr>
        <p:txBody>
          <a:bodyPr>
            <a:normAutofit lnSpcReduction="20000"/>
          </a:bodyPr>
          <a:p>
            <a:pPr marL="0" indent="0">
              <a:buNone/>
            </a:pPr>
            <a:r>
              <a:rPr lang="en-IN" altLang="en-US" sz="2400">
                <a:latin typeface="Times New Roman" panose="02020603050405020304" pitchFamily="18" charset="0"/>
                <a:cs typeface="Times New Roman" panose="02020603050405020304" pitchFamily="18" charset="0"/>
              </a:rPr>
              <a:t>LIBRARY</a:t>
            </a:r>
            <a:r>
              <a:rPr lang="en-US" sz="2400">
                <a:latin typeface="Times New Roman" panose="02020603050405020304" pitchFamily="18" charset="0"/>
                <a:cs typeface="Times New Roman" panose="02020603050405020304" pitchFamily="18" charset="0"/>
              </a:rPr>
              <a:t> REQUIREMENTS</a:t>
            </a:r>
            <a:endParaRPr lang="en-US" sz="2400">
              <a:latin typeface="Times New Roman" panose="02020603050405020304" pitchFamily="18" charset="0"/>
              <a:cs typeface="Times New Roman" panose="02020603050405020304" pitchFamily="18" charset="0"/>
            </a:endParaRPr>
          </a:p>
          <a:p>
            <a:pPr marL="0" indent="0">
              <a:buNone/>
            </a:pPr>
            <a:r>
              <a:rPr lang="en-IN" altLang="en-US">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flask</a:t>
            </a:r>
            <a:endParaRPr lang="en-US" sz="2400">
              <a:latin typeface="Times New Roman" panose="02020603050405020304" pitchFamily="18" charset="0"/>
              <a:cs typeface="Times New Roman" panose="02020603050405020304" pitchFamily="18" charset="0"/>
            </a:endParaRPr>
          </a:p>
          <a:p>
            <a:pPr marL="0" indent="0">
              <a:buNone/>
            </a:pP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tensorflow</a:t>
            </a:r>
            <a:endParaRPr lang="en-US" sz="2400">
              <a:latin typeface="Times New Roman" panose="02020603050405020304" pitchFamily="18" charset="0"/>
              <a:cs typeface="Times New Roman" panose="02020603050405020304" pitchFamily="18" charset="0"/>
            </a:endParaRPr>
          </a:p>
          <a:p>
            <a:pPr marL="0" indent="0">
              <a:buNone/>
            </a:pPr>
            <a:r>
              <a:rPr lang="en-US" sz="2400">
                <a:latin typeface="Times New Roman" panose="02020603050405020304" pitchFamily="18" charset="0"/>
                <a:cs typeface="Times New Roman" panose="02020603050405020304" pitchFamily="18" charset="0"/>
              </a:rPr>
              <a:t> </a:t>
            </a:r>
            <a:r>
              <a:rPr lang="en-IN" altLang="en-US" sz="2400">
                <a:latin typeface="Times New Roman" panose="02020603050405020304" pitchFamily="18" charset="0"/>
                <a:cs typeface="Times New Roman" panose="02020603050405020304" pitchFamily="18" charset="0"/>
              </a:rPr>
              <a:t>      pillow</a:t>
            </a:r>
            <a:endParaRPr lang="en-US" sz="2400">
              <a:latin typeface="Times New Roman" panose="02020603050405020304" pitchFamily="18" charset="0"/>
              <a:cs typeface="Times New Roman" panose="02020603050405020304" pitchFamily="18" charset="0"/>
            </a:endParaRPr>
          </a:p>
          <a:p>
            <a:pPr marL="0" indent="0">
              <a:buNone/>
            </a:pPr>
            <a:endParaRPr lang="en-US" sz="2400">
              <a:latin typeface="Times New Roman" panose="02020603050405020304" pitchFamily="18" charset="0"/>
              <a:cs typeface="Times New Roman" panose="02020603050405020304" pitchFamily="18" charset="0"/>
            </a:endParaRPr>
          </a:p>
          <a:p>
            <a:pPr marL="0" indent="0">
              <a:buNone/>
            </a:pPr>
            <a:r>
              <a:rPr lang="en-IN" altLang="en-US" sz="2400">
                <a:latin typeface="Times New Roman" panose="02020603050405020304" pitchFamily="18" charset="0"/>
                <a:cs typeface="Times New Roman" panose="02020603050405020304" pitchFamily="18" charset="0"/>
              </a:rPr>
              <a:t>MODEL REQUIREMENT</a:t>
            </a:r>
            <a:endParaRPr lang="en-IN" altLang="en-US" sz="2400">
              <a:latin typeface="Times New Roman" panose="02020603050405020304" pitchFamily="18" charset="0"/>
              <a:cs typeface="Times New Roman" panose="02020603050405020304" pitchFamily="18" charset="0"/>
            </a:endParaRPr>
          </a:p>
          <a:p>
            <a:pPr marL="0" indent="0">
              <a:buNone/>
            </a:pPr>
            <a:r>
              <a:rPr lang="en-IN" altLang="en-US" sz="2400">
                <a:latin typeface="Times New Roman" panose="02020603050405020304" pitchFamily="18" charset="0"/>
                <a:cs typeface="Times New Roman" panose="02020603050405020304" pitchFamily="18" charset="0"/>
              </a:rPr>
              <a:t>        VGG16 model</a:t>
            </a:r>
            <a:endParaRPr lang="en-IN" altLang="en-US" sz="2400">
              <a:latin typeface="Times New Roman" panose="02020603050405020304" pitchFamily="18" charset="0"/>
              <a:cs typeface="Times New Roman" panose="02020603050405020304" pitchFamily="18" charset="0"/>
            </a:endParaRPr>
          </a:p>
          <a:p>
            <a:pPr marL="0" indent="0">
              <a:buNone/>
            </a:pPr>
            <a:r>
              <a:rPr lang="en-IN" altLang="en-US" sz="2400">
                <a:latin typeface="Times New Roman" panose="02020603050405020304" pitchFamily="18" charset="0"/>
                <a:cs typeface="Times New Roman" panose="02020603050405020304" pitchFamily="18" charset="0"/>
              </a:rPr>
              <a:t>        Convolutional neural network (CNN)</a:t>
            </a:r>
            <a:endParaRPr lang="en-IN" altLang="en-US" sz="2400">
              <a:latin typeface="Times New Roman" panose="02020603050405020304" pitchFamily="18" charset="0"/>
              <a:cs typeface="Times New Roman" panose="02020603050405020304" pitchFamily="18" charset="0"/>
            </a:endParaRPr>
          </a:p>
          <a:p>
            <a:pPr marL="0" indent="0">
              <a:buNone/>
            </a:pPr>
            <a:endParaRPr lang="en-IN" altLang="en-US" sz="2400">
              <a:latin typeface="Times New Roman" panose="02020603050405020304" pitchFamily="18" charset="0"/>
              <a:cs typeface="Times New Roman" panose="02020603050405020304" pitchFamily="18" charset="0"/>
            </a:endParaRPr>
          </a:p>
          <a:p>
            <a:pPr marL="0" indent="0">
              <a:buNone/>
            </a:pPr>
            <a:endParaRPr lang="en-IN" altLang="en-US" sz="2400">
              <a:latin typeface="Times New Roman" panose="02020603050405020304" pitchFamily="18" charset="0"/>
              <a:cs typeface="Times New Roman" panose="02020603050405020304" pitchFamily="18" charset="0"/>
            </a:endParaRPr>
          </a:p>
        </p:txBody>
      </p:sp>
      <p:sp>
        <p:nvSpPr>
          <p:cNvPr id="10" name="Flowchart: Manual Operation 9"/>
          <p:cNvSpPr/>
          <p:nvPr/>
        </p:nvSpPr>
        <p:spPr>
          <a:xfrm>
            <a:off x="10673715" y="32766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12</a:t>
            </a:r>
            <a:endParaRPr lang="en-IN"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875665"/>
            <a:ext cx="10515600" cy="226695"/>
          </a:xfrm>
        </p:spPr>
        <p:txBody>
          <a:bodyPr>
            <a:noAutofit/>
          </a:bodyPr>
          <a:p>
            <a:pPr algn="ctr"/>
            <a:r>
              <a:rPr lang="en-IN" altLang="en-US" sz="2800" b="1">
                <a:latin typeface="Times New Roman" panose="02020603050405020304" pitchFamily="18" charset="0"/>
                <a:cs typeface="Times New Roman" panose="02020603050405020304" pitchFamily="18" charset="0"/>
              </a:rPr>
              <a:t>USE CASE DIAGRAM</a:t>
            </a:r>
            <a:endParaRPr lang="en-US" sz="2800" b="1">
              <a:latin typeface="Times New Roman" panose="02020603050405020304" pitchFamily="18" charset="0"/>
              <a:cs typeface="Times New Roman" panose="02020603050405020304" pitchFamily="18" charset="0"/>
            </a:endParaRPr>
          </a:p>
        </p:txBody>
      </p:sp>
      <p:grpSp>
        <p:nvGrpSpPr>
          <p:cNvPr id="1073742867" name="Canvas 62"/>
          <p:cNvGrpSpPr>
            <a:grpSpLocks noChangeAspect="1"/>
          </p:cNvGrpSpPr>
          <p:nvPr/>
        </p:nvGrpSpPr>
        <p:grpSpPr>
          <a:xfrm>
            <a:off x="756920" y="1615440"/>
            <a:ext cx="10481310" cy="4442097"/>
            <a:chOff x="0" y="0"/>
            <a:chExt cx="36468" cy="35090"/>
          </a:xfrm>
        </p:grpSpPr>
        <p:sp>
          <p:nvSpPr>
            <p:cNvPr id="5" name="Rectangles 4"/>
            <p:cNvSpPr>
              <a:spLocks noChangeAspect="1"/>
            </p:cNvSpPr>
            <p:nvPr/>
          </p:nvSpPr>
          <p:spPr>
            <a:xfrm>
              <a:off x="0" y="0"/>
              <a:ext cx="36468" cy="35090"/>
            </a:xfrm>
            <a:prstGeom prst="rect">
              <a:avLst/>
            </a:prstGeom>
            <a:noFill/>
            <a:ln w="9525">
              <a:noFill/>
            </a:ln>
          </p:spPr>
          <p:txBody>
            <a:bodyPr/>
            <a:p>
              <a:endParaRPr lang="en-US"/>
            </a:p>
          </p:txBody>
        </p:sp>
        <p:grpSp>
          <p:nvGrpSpPr>
            <p:cNvPr id="1073742872" name="Group 12"/>
            <p:cNvGrpSpPr/>
            <p:nvPr/>
          </p:nvGrpSpPr>
          <p:grpSpPr>
            <a:xfrm>
              <a:off x="4050" y="4571"/>
              <a:ext cx="5544" cy="20435"/>
              <a:chOff x="638" y="720"/>
              <a:chExt cx="873" cy="3218"/>
            </a:xfrm>
          </p:grpSpPr>
          <p:sp>
            <p:nvSpPr>
              <p:cNvPr id="1073742873" name="Oval 8"/>
              <p:cNvSpPr/>
              <p:nvPr/>
            </p:nvSpPr>
            <p:spPr>
              <a:xfrm>
                <a:off x="638" y="720"/>
                <a:ext cx="873" cy="1249"/>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p>
                <a:endParaRPr lang="en-US"/>
              </a:p>
            </p:txBody>
          </p:sp>
          <p:sp>
            <p:nvSpPr>
              <p:cNvPr id="1073742874" name="Line 9"/>
              <p:cNvSpPr/>
              <p:nvPr/>
            </p:nvSpPr>
            <p:spPr>
              <a:xfrm flipH="1">
                <a:off x="1051" y="1969"/>
                <a:ext cx="16" cy="1393"/>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sp>
          <p:sp>
            <p:nvSpPr>
              <p:cNvPr id="1073742875" name="Line 10"/>
              <p:cNvSpPr/>
              <p:nvPr/>
            </p:nvSpPr>
            <p:spPr>
              <a:xfrm>
                <a:off x="700" y="2677"/>
                <a:ext cx="811" cy="1"/>
              </a:xfrm>
              <a:prstGeom prst="line">
                <a:avLst/>
              </a:prstGeom>
              <a:ln>
                <a:headEnd type="none" w="med" len="med"/>
                <a:tailEnd type="none" w="med" len="med"/>
              </a:ln>
            </p:spPr>
            <p:style>
              <a:lnRef idx="1">
                <a:schemeClr val="dk1"/>
              </a:lnRef>
              <a:fillRef idx="0">
                <a:schemeClr val="dk1"/>
              </a:fillRef>
              <a:effectRef idx="0">
                <a:schemeClr val="dk1"/>
              </a:effectRef>
              <a:fontRef idx="minor">
                <a:schemeClr val="tx1"/>
              </a:fontRef>
            </p:style>
          </p:sp>
          <p:sp>
            <p:nvSpPr>
              <p:cNvPr id="1073742876" name="Freeform 11"/>
              <p:cNvSpPr/>
              <p:nvPr/>
            </p:nvSpPr>
            <p:spPr>
              <a:xfrm>
                <a:off x="777" y="3361"/>
                <a:ext cx="556" cy="577"/>
              </a:xfrm>
              <a:custGeom>
                <a:avLst/>
                <a:gdLst/>
                <a:ahLst/>
                <a:cxnLst>
                  <a:cxn ang="0">
                    <a:pos x="0" y="273"/>
                  </a:cxn>
                  <a:cxn ang="0">
                    <a:pos x="278" y="0"/>
                  </a:cxn>
                  <a:cxn ang="0">
                    <a:pos x="556" y="273"/>
                  </a:cxn>
                </a:cxnLst>
                <a:pathLst>
                  <a:path w="108" h="54">
                    <a:moveTo>
                      <a:pt x="0" y="54"/>
                    </a:moveTo>
                    <a:lnTo>
                      <a:pt x="54" y="0"/>
                    </a:lnTo>
                    <a:lnTo>
                      <a:pt x="108" y="54"/>
                    </a:lnTo>
                  </a:path>
                </a:pathLst>
              </a:custGeom>
              <a:ln>
                <a:headEnd type="none" w="med" len="med"/>
                <a:tailEnd type="none" w="med" len="med"/>
              </a:ln>
            </p:spPr>
            <p:style>
              <a:lnRef idx="1">
                <a:schemeClr val="dk1"/>
              </a:lnRef>
              <a:fillRef idx="0">
                <a:schemeClr val="dk1"/>
              </a:fillRef>
              <a:effectRef idx="0">
                <a:schemeClr val="dk1"/>
              </a:effectRef>
              <a:fontRef idx="minor">
                <a:schemeClr val="tx1"/>
              </a:fontRef>
            </p:style>
            <p:txBody>
              <a:bodyPr/>
              <a:p>
                <a:endParaRPr lang="en-US"/>
              </a:p>
            </p:txBody>
          </p:sp>
        </p:grpSp>
        <p:sp>
          <p:nvSpPr>
            <p:cNvPr id="1073742877" name="Rectangles 1073742876"/>
            <p:cNvSpPr/>
            <p:nvPr/>
          </p:nvSpPr>
          <p:spPr>
            <a:xfrm>
              <a:off x="3685" y="25301"/>
              <a:ext cx="5283" cy="5834"/>
            </a:xfrm>
            <a:prstGeom prst="rect">
              <a:avLst/>
            </a:prstGeom>
            <a:noFill/>
            <a:ln w="9525">
              <a:noFill/>
            </a:ln>
          </p:spPr>
          <p:txBody>
            <a:bodyPr wrap="square" lIns="0" tIns="0" rIns="0" bIns="0">
              <a:spAutoFit/>
            </a:bodyPr>
            <a:p>
              <a:pPr algn="ctr"/>
              <a:r>
                <a:rPr lang="en-US" sz="2400" b="1">
                  <a:latin typeface="Times New Roman" panose="02020603050405020304" pitchFamily="18" charset="0"/>
                  <a:cs typeface="Times New Roman" panose="02020603050405020304" pitchFamily="18" charset="0"/>
                </a:rPr>
                <a:t>User</a:t>
              </a:r>
              <a:endParaRPr lang="en-US" sz="2400" b="1">
                <a:latin typeface="Times New Roman" panose="02020603050405020304" pitchFamily="18" charset="0"/>
                <a:cs typeface="Times New Roman" panose="02020603050405020304" pitchFamily="18" charset="0"/>
              </a:endParaRPr>
            </a:p>
            <a:p>
              <a:pPr algn="ctr"/>
              <a:endParaRPr lang="en-US" sz="2400" b="1">
                <a:latin typeface="Times New Roman" panose="02020603050405020304" pitchFamily="18" charset="0"/>
                <a:cs typeface="Times New Roman" panose="02020603050405020304" pitchFamily="18" charset="0"/>
              </a:endParaRPr>
            </a:p>
          </p:txBody>
        </p:sp>
        <p:sp>
          <p:nvSpPr>
            <p:cNvPr id="1073742878" name="Oval 14"/>
            <p:cNvSpPr/>
            <p:nvPr/>
          </p:nvSpPr>
          <p:spPr>
            <a:xfrm>
              <a:off x="21882" y="8703"/>
              <a:ext cx="10446" cy="6225"/>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p>
              <a:r>
                <a:rPr lang="en-IN" altLang="en-US" sz="2000" b="1">
                  <a:latin typeface="Times New Roman" panose="02020603050405020304" pitchFamily="18" charset="0"/>
                  <a:cs typeface="Times New Roman" panose="02020603050405020304" pitchFamily="18" charset="0"/>
                  <a:sym typeface="+mn-ea"/>
                </a:rPr>
                <a:t>See the guidelines</a:t>
              </a:r>
              <a:endParaRPr lang="en-IN" altLang="en-US" sz="2000" b="1">
                <a:latin typeface="Times New Roman" panose="02020603050405020304" pitchFamily="18" charset="0"/>
                <a:cs typeface="Times New Roman" panose="02020603050405020304" pitchFamily="18" charset="0"/>
                <a:sym typeface="+mn-ea"/>
              </a:endParaRPr>
            </a:p>
          </p:txBody>
        </p:sp>
        <p:sp>
          <p:nvSpPr>
            <p:cNvPr id="1073742880" name="Oval 16"/>
            <p:cNvSpPr/>
            <p:nvPr/>
          </p:nvSpPr>
          <p:spPr>
            <a:xfrm>
              <a:off x="22215" y="16784"/>
              <a:ext cx="9374" cy="455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p>
              <a:r>
                <a:rPr lang="en-IN" altLang="en-US" sz="2000" b="1">
                  <a:latin typeface="Times New Roman" panose="02020603050405020304" pitchFamily="18" charset="0"/>
                  <a:cs typeface="Times New Roman" panose="02020603050405020304" pitchFamily="18" charset="0"/>
                  <a:sym typeface="+mn-ea"/>
                </a:rPr>
                <a:t>Upload images</a:t>
              </a:r>
              <a:endParaRPr lang="en-IN" altLang="en-US" sz="2000" b="1">
                <a:latin typeface="Times New Roman" panose="02020603050405020304" pitchFamily="18" charset="0"/>
                <a:cs typeface="Times New Roman" panose="02020603050405020304" pitchFamily="18" charset="0"/>
                <a:sym typeface="+mn-ea"/>
              </a:endParaRPr>
            </a:p>
          </p:txBody>
        </p:sp>
        <p:sp>
          <p:nvSpPr>
            <p:cNvPr id="1073742882" name="Oval 18"/>
            <p:cNvSpPr/>
            <p:nvPr/>
          </p:nvSpPr>
          <p:spPr>
            <a:xfrm>
              <a:off x="22538" y="23275"/>
              <a:ext cx="9790" cy="4540"/>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p>
              <a:r>
                <a:rPr lang="en-IN" altLang="en-US">
                  <a:sym typeface="+mn-ea"/>
                </a:rPr>
                <a:t>  </a:t>
              </a:r>
              <a:r>
                <a:rPr lang="en-IN" altLang="en-US" sz="2000" b="1">
                  <a:latin typeface="Times New Roman" panose="02020603050405020304" pitchFamily="18" charset="0"/>
                  <a:cs typeface="Times New Roman" panose="02020603050405020304" pitchFamily="18" charset="0"/>
                  <a:sym typeface="+mn-ea"/>
                </a:rPr>
                <a:t>  Predict report</a:t>
              </a:r>
              <a:endParaRPr lang="en-US"/>
            </a:p>
            <a:p>
              <a:endParaRPr lang="en-US"/>
            </a:p>
          </p:txBody>
        </p:sp>
        <p:sp>
          <p:nvSpPr>
            <p:cNvPr id="1073742884" name="Oval 20"/>
            <p:cNvSpPr/>
            <p:nvPr/>
          </p:nvSpPr>
          <p:spPr>
            <a:xfrm>
              <a:off x="22896" y="29675"/>
              <a:ext cx="8698" cy="5412"/>
            </a:xfrm>
            <a:prstGeom prst="ellipse">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a:p>
              <a:r>
                <a:rPr lang="en-IN" altLang="en-US" sz="2000" b="1">
                  <a:latin typeface="Times New Roman" panose="02020603050405020304" pitchFamily="18" charset="0"/>
                  <a:cs typeface="Times New Roman" panose="02020603050405020304" pitchFamily="18" charset="0"/>
                  <a:sym typeface="+mn-ea"/>
                </a:rPr>
                <a:t>Analysis</a:t>
              </a:r>
              <a:endParaRPr lang="en-US" sz="2000" b="1">
                <a:latin typeface="Times New Roman" panose="02020603050405020304" pitchFamily="18" charset="0"/>
                <a:cs typeface="Times New Roman" panose="02020603050405020304" pitchFamily="18" charset="0"/>
              </a:endParaRPr>
            </a:p>
            <a:p>
              <a:endParaRPr lang="en-US" sz="2000"/>
            </a:p>
            <a:p>
              <a:endParaRPr lang="en-US" sz="2000"/>
            </a:p>
          </p:txBody>
        </p:sp>
      </p:grpSp>
      <p:sp>
        <p:nvSpPr>
          <p:cNvPr id="6" name="Rectangles 5"/>
          <p:cNvSpPr/>
          <p:nvPr/>
        </p:nvSpPr>
        <p:spPr>
          <a:xfrm>
            <a:off x="5778500" y="1233170"/>
            <a:ext cx="5234940" cy="5175885"/>
          </a:xfrm>
          <a:prstGeom prst="rect">
            <a:avLst/>
          </a:prstGeom>
          <a:noFill/>
          <a:ln w="19050">
            <a:solidFill>
              <a:schemeClr val="tx1"/>
            </a:solid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endParaRPr lang="en-US"/>
          </a:p>
        </p:txBody>
      </p:sp>
      <p:sp>
        <p:nvSpPr>
          <p:cNvPr id="9" name="Rectangles 8"/>
          <p:cNvSpPr/>
          <p:nvPr/>
        </p:nvSpPr>
        <p:spPr>
          <a:xfrm>
            <a:off x="6020435" y="1504950"/>
            <a:ext cx="4699000" cy="980440"/>
          </a:xfrm>
          <a:prstGeom prst="rect">
            <a:avLst/>
          </a:prstGeom>
          <a:noFill/>
          <a:ln>
            <a:no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p>
            <a:pPr algn="ctr"/>
            <a:r>
              <a:rPr lang="en-IN" sz="2000" b="1" dirty="0">
                <a:latin typeface="Times New Roman" panose="02020603050405020304" pitchFamily="18" charset="0"/>
                <a:cs typeface="Times New Roman" panose="02020603050405020304" pitchFamily="18" charset="0"/>
                <a:sym typeface="+mn-ea"/>
              </a:rPr>
              <a:t>Artificial Intelligence and COVID-19: Deep Learning Approaches for Diagnosis and Treatment</a:t>
            </a:r>
            <a:endParaRPr lang="en-IN" sz="2000" b="1" dirty="0">
              <a:latin typeface="Times New Roman" panose="02020603050405020304" pitchFamily="18" charset="0"/>
              <a:cs typeface="Times New Roman" panose="02020603050405020304" pitchFamily="18" charset="0"/>
              <a:sym typeface="+mn-ea"/>
            </a:endParaRPr>
          </a:p>
        </p:txBody>
      </p:sp>
      <p:cxnSp>
        <p:nvCxnSpPr>
          <p:cNvPr id="10" name="Straight Connector 9"/>
          <p:cNvCxnSpPr>
            <a:endCxn id="1073742878" idx="2"/>
          </p:cNvCxnSpPr>
          <p:nvPr/>
        </p:nvCxnSpPr>
        <p:spPr>
          <a:xfrm flipV="1">
            <a:off x="2700655" y="3111500"/>
            <a:ext cx="4345305" cy="641350"/>
          </a:xfrm>
          <a:prstGeom prst="line">
            <a:avLst/>
          </a:prstGeom>
        </p:spPr>
        <p:style>
          <a:lnRef idx="1">
            <a:schemeClr val="dk1"/>
          </a:lnRef>
          <a:fillRef idx="0">
            <a:schemeClr val="dk1"/>
          </a:fillRef>
          <a:effectRef idx="0">
            <a:schemeClr val="dk1"/>
          </a:effectRef>
          <a:fontRef idx="minor">
            <a:schemeClr val="tx1"/>
          </a:fontRef>
        </p:style>
      </p:cxnSp>
      <p:cxnSp>
        <p:nvCxnSpPr>
          <p:cNvPr id="11" name="Straight Connector 10"/>
          <p:cNvCxnSpPr>
            <a:endCxn id="1073742880" idx="2"/>
          </p:cNvCxnSpPr>
          <p:nvPr/>
        </p:nvCxnSpPr>
        <p:spPr>
          <a:xfrm>
            <a:off x="2685415" y="3737610"/>
            <a:ext cx="4456430" cy="290830"/>
          </a:xfrm>
          <a:prstGeom prst="line">
            <a:avLst/>
          </a:prstGeom>
          <a:ln w="19050"/>
        </p:spPr>
        <p:style>
          <a:lnRef idx="1">
            <a:schemeClr val="dk1"/>
          </a:lnRef>
          <a:fillRef idx="0">
            <a:schemeClr val="dk1"/>
          </a:fillRef>
          <a:effectRef idx="0">
            <a:schemeClr val="dk1"/>
          </a:effectRef>
          <a:fontRef idx="minor">
            <a:schemeClr val="tx1"/>
          </a:fontRef>
        </p:style>
      </p:cxnSp>
      <p:cxnSp>
        <p:nvCxnSpPr>
          <p:cNvPr id="12" name="Straight Connector 11"/>
          <p:cNvCxnSpPr>
            <a:endCxn id="1073742882" idx="2"/>
          </p:cNvCxnSpPr>
          <p:nvPr/>
        </p:nvCxnSpPr>
        <p:spPr>
          <a:xfrm>
            <a:off x="2670175" y="3737610"/>
            <a:ext cx="4564380" cy="1111885"/>
          </a:xfrm>
          <a:prstGeom prst="line">
            <a:avLst/>
          </a:prstGeom>
          <a:ln w="19050"/>
        </p:spPr>
        <p:style>
          <a:lnRef idx="1">
            <a:schemeClr val="dk1"/>
          </a:lnRef>
          <a:fillRef idx="0">
            <a:schemeClr val="dk1"/>
          </a:fillRef>
          <a:effectRef idx="0">
            <a:schemeClr val="dk1"/>
          </a:effectRef>
          <a:fontRef idx="minor">
            <a:schemeClr val="tx1"/>
          </a:fontRef>
        </p:style>
      </p:cxnSp>
      <p:cxnSp>
        <p:nvCxnSpPr>
          <p:cNvPr id="13" name="Straight Connector 12"/>
          <p:cNvCxnSpPr>
            <a:endCxn id="1073742884" idx="2"/>
          </p:cNvCxnSpPr>
          <p:nvPr/>
        </p:nvCxnSpPr>
        <p:spPr>
          <a:xfrm>
            <a:off x="2685415" y="3823335"/>
            <a:ext cx="4652010" cy="1891665"/>
          </a:xfrm>
          <a:prstGeom prst="line">
            <a:avLst/>
          </a:prstGeom>
          <a:ln w="19050"/>
        </p:spPr>
        <p:style>
          <a:lnRef idx="1">
            <a:schemeClr val="dk1"/>
          </a:lnRef>
          <a:fillRef idx="0">
            <a:schemeClr val="dk1"/>
          </a:fillRef>
          <a:effectRef idx="0">
            <a:schemeClr val="dk1"/>
          </a:effectRef>
          <a:fontRef idx="minor">
            <a:schemeClr val="tx1"/>
          </a:fontRef>
        </p:style>
      </p:cxnSp>
      <p:sp>
        <p:nvSpPr>
          <p:cNvPr id="26" name="Flowchart: Manual Operation 25"/>
          <p:cNvSpPr/>
          <p:nvPr/>
        </p:nvSpPr>
        <p:spPr>
          <a:xfrm>
            <a:off x="10749280" y="26670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13</a:t>
            </a:r>
            <a:endParaRPr lang="en-IN" dirty="0"/>
          </a:p>
        </p:txBody>
      </p:sp>
      <p:sp>
        <p:nvSpPr>
          <p:cNvPr id="3" name="Rectangles 2"/>
          <p:cNvSpPr/>
          <p:nvPr/>
        </p:nvSpPr>
        <p:spPr>
          <a:xfrm>
            <a:off x="768985" y="131445"/>
            <a:ext cx="9641840" cy="61912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p>
            <a:pPr algn="ctr"/>
            <a:r>
              <a:rPr lang="en-IN" altLang="en-US" sz="3200" b="1">
                <a:latin typeface="Times New Roman" panose="02020603050405020304" pitchFamily="18" charset="0"/>
                <a:cs typeface="Times New Roman" panose="02020603050405020304" pitchFamily="18" charset="0"/>
              </a:rPr>
              <a:t>DIAGRAMS</a:t>
            </a:r>
            <a:endParaRPr lang="en-IN" altLang="en-US" sz="3200" b="1">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662305"/>
          </a:xfrm>
        </p:spPr>
        <p:txBody>
          <a:bodyPr/>
          <a:p>
            <a:pPr algn="ctr"/>
            <a:r>
              <a:rPr lang="en-IN" altLang="en-US" sz="2800" b="1">
                <a:latin typeface="Times New Roman" panose="02020603050405020304" pitchFamily="18" charset="0"/>
                <a:cs typeface="Times New Roman" panose="02020603050405020304" pitchFamily="18" charset="0"/>
              </a:rPr>
              <a:t>SEQUENCE  DIAGRAM</a:t>
            </a:r>
            <a:endParaRPr lang="en-IN" altLang="en-US" sz="2800" b="1">
              <a:latin typeface="Times New Roman" panose="02020603050405020304" pitchFamily="18" charset="0"/>
              <a:cs typeface="Times New Roman" panose="02020603050405020304" pitchFamily="18" charset="0"/>
            </a:endParaRPr>
          </a:p>
        </p:txBody>
      </p:sp>
      <p:pic>
        <p:nvPicPr>
          <p:cNvPr id="5" name="Content Placeholder 4" descr="Screenshot (266)"/>
          <p:cNvPicPr>
            <a:picLocks noChangeAspect="1"/>
          </p:cNvPicPr>
          <p:nvPr>
            <p:ph idx="1"/>
          </p:nvPr>
        </p:nvPicPr>
        <p:blipFill>
          <a:blip r:embed="rId1"/>
          <a:srcRect l="5267" t="18036" r="49713" b="13177"/>
          <a:stretch>
            <a:fillRect/>
          </a:stretch>
        </p:blipFill>
        <p:spPr>
          <a:xfrm>
            <a:off x="838200" y="1028065"/>
            <a:ext cx="10514965" cy="5526405"/>
          </a:xfrm>
          <a:prstGeom prst="rect">
            <a:avLst/>
          </a:prstGeom>
        </p:spPr>
      </p:pic>
      <p:sp>
        <p:nvSpPr>
          <p:cNvPr id="4" name="Flowchart: Manual Operation 3"/>
          <p:cNvSpPr/>
          <p:nvPr/>
        </p:nvSpPr>
        <p:spPr>
          <a:xfrm>
            <a:off x="10854690" y="25590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14</a:t>
            </a:r>
            <a:endParaRPr lang="en-IN"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798195"/>
          </a:xfrm>
        </p:spPr>
        <p:txBody>
          <a:bodyPr/>
          <a:p>
            <a:pPr algn="ctr"/>
            <a:r>
              <a:rPr lang="en-IN" altLang="en-US" sz="2800" b="1">
                <a:latin typeface="Times New Roman" panose="02020603050405020304" pitchFamily="18" charset="0"/>
                <a:cs typeface="Times New Roman" panose="02020603050405020304" pitchFamily="18" charset="0"/>
              </a:rPr>
              <a:t>ACTIVITY DIAGRAM</a:t>
            </a:r>
            <a:endParaRPr lang="en-IN" altLang="en-US" sz="2800" b="1">
              <a:latin typeface="Times New Roman" panose="02020603050405020304" pitchFamily="18" charset="0"/>
              <a:cs typeface="Times New Roman" panose="02020603050405020304" pitchFamily="18" charset="0"/>
            </a:endParaRPr>
          </a:p>
        </p:txBody>
      </p:sp>
      <p:grpSp>
        <p:nvGrpSpPr>
          <p:cNvPr id="1073742895" name="Group 1073742894"/>
          <p:cNvGrpSpPr>
            <a:grpSpLocks noChangeAspect="1"/>
          </p:cNvGrpSpPr>
          <p:nvPr/>
        </p:nvGrpSpPr>
        <p:grpSpPr>
          <a:xfrm>
            <a:off x="2270125" y="1315085"/>
            <a:ext cx="9603105" cy="5210175"/>
            <a:chOff x="0" y="0"/>
            <a:chExt cx="5597" cy="7137"/>
          </a:xfrm>
        </p:grpSpPr>
        <p:sp>
          <p:nvSpPr>
            <p:cNvPr id="4" name="Rectangles 3"/>
            <p:cNvSpPr>
              <a:spLocks noChangeAspect="1" noTextEdit="1"/>
            </p:cNvSpPr>
            <p:nvPr/>
          </p:nvSpPr>
          <p:spPr>
            <a:xfrm>
              <a:off x="0" y="0"/>
              <a:ext cx="5597" cy="7137"/>
            </a:xfrm>
            <a:prstGeom prst="rect">
              <a:avLst/>
            </a:prstGeom>
            <a:noFill/>
            <a:ln w="9525">
              <a:noFill/>
            </a:ln>
          </p:spPr>
          <p:txBody>
            <a:bodyPr/>
            <a:p>
              <a:endParaRPr lang="en-US"/>
            </a:p>
          </p:txBody>
        </p:sp>
        <p:sp>
          <p:nvSpPr>
            <p:cNvPr id="1073742897" name="Oval 1073742896"/>
            <p:cNvSpPr/>
            <p:nvPr/>
          </p:nvSpPr>
          <p:spPr>
            <a:xfrm>
              <a:off x="2019" y="237"/>
              <a:ext cx="278" cy="444"/>
            </a:xfrm>
            <a:prstGeom prst="ellipse">
              <a:avLst/>
            </a:prstGeom>
            <a:solidFill>
              <a:srgbClr val="000000"/>
            </a:solidFill>
            <a:ln w="4" cap="flat" cmpd="sng">
              <a:solidFill>
                <a:srgbClr val="990033"/>
              </a:solidFill>
              <a:prstDash val="solid"/>
              <a:headEnd type="none" w="med" len="med"/>
              <a:tailEnd type="none" w="med" len="med"/>
            </a:ln>
          </p:spPr>
          <p:txBody>
            <a:bodyPr/>
            <a:p>
              <a:endParaRPr lang="en-US"/>
            </a:p>
          </p:txBody>
        </p:sp>
        <p:sp>
          <p:nvSpPr>
            <p:cNvPr id="1073742898" name="Straight Connector 1073742897"/>
            <p:cNvSpPr/>
            <p:nvPr/>
          </p:nvSpPr>
          <p:spPr>
            <a:xfrm>
              <a:off x="2194" y="682"/>
              <a:ext cx="1" cy="555"/>
            </a:xfrm>
            <a:prstGeom prst="line">
              <a:avLst/>
            </a:prstGeom>
            <a:ln w="4" cap="flat" cmpd="sng">
              <a:solidFill>
                <a:srgbClr val="990033"/>
              </a:solidFill>
              <a:prstDash val="solid"/>
              <a:headEnd type="none" w="med" len="med"/>
              <a:tailEnd type="none" w="med" len="med"/>
            </a:ln>
          </p:spPr>
        </p:sp>
        <p:sp>
          <p:nvSpPr>
            <p:cNvPr id="1073742899" name="Straight Connector 1073742898"/>
            <p:cNvSpPr/>
            <p:nvPr/>
          </p:nvSpPr>
          <p:spPr>
            <a:xfrm flipV="1">
              <a:off x="2194" y="1064"/>
              <a:ext cx="72" cy="173"/>
            </a:xfrm>
            <a:prstGeom prst="line">
              <a:avLst/>
            </a:prstGeom>
            <a:ln w="4" cap="flat" cmpd="sng">
              <a:solidFill>
                <a:srgbClr val="990033"/>
              </a:solidFill>
              <a:prstDash val="solid"/>
              <a:headEnd type="none" w="med" len="med"/>
              <a:tailEnd type="none" w="med" len="med"/>
            </a:ln>
          </p:spPr>
        </p:sp>
        <p:sp>
          <p:nvSpPr>
            <p:cNvPr id="1073742900" name="Straight Connector 1073742899"/>
            <p:cNvSpPr/>
            <p:nvPr/>
          </p:nvSpPr>
          <p:spPr>
            <a:xfrm flipH="1" flipV="1">
              <a:off x="2122" y="1064"/>
              <a:ext cx="72" cy="173"/>
            </a:xfrm>
            <a:prstGeom prst="line">
              <a:avLst/>
            </a:prstGeom>
            <a:ln w="4" cap="flat" cmpd="sng">
              <a:solidFill>
                <a:srgbClr val="990033"/>
              </a:solidFill>
              <a:prstDash val="solid"/>
              <a:headEnd type="none" w="med" len="med"/>
              <a:tailEnd type="none" w="med" len="med"/>
            </a:ln>
          </p:spPr>
        </p:sp>
        <p:sp>
          <p:nvSpPr>
            <p:cNvPr id="1073742901" name="Rounded Rectangle 1073742900"/>
            <p:cNvSpPr/>
            <p:nvPr/>
          </p:nvSpPr>
          <p:spPr>
            <a:xfrm>
              <a:off x="302" y="1237"/>
              <a:ext cx="3774" cy="710"/>
            </a:xfrm>
            <a:prstGeom prst="roundRect">
              <a:avLst>
                <a:gd name="adj" fmla="val 15204"/>
              </a:avLst>
            </a:prstGeom>
            <a:solidFill>
              <a:srgbClr val="FFFFCC"/>
            </a:solidFill>
            <a:ln w="4" cap="flat" cmpd="sng">
              <a:solidFill>
                <a:srgbClr val="990033"/>
              </a:solidFill>
              <a:prstDash val="solid"/>
              <a:headEnd type="none" w="med" len="med"/>
              <a:tailEnd type="none" w="med" len="med"/>
            </a:ln>
          </p:spPr>
          <p:txBody>
            <a:bodyPr/>
            <a:p>
              <a:endParaRPr lang="en-US"/>
            </a:p>
          </p:txBody>
        </p:sp>
        <p:sp>
          <p:nvSpPr>
            <p:cNvPr id="1073742902" name="Rectangles 1073742901"/>
            <p:cNvSpPr/>
            <p:nvPr/>
          </p:nvSpPr>
          <p:spPr>
            <a:xfrm>
              <a:off x="1571" y="1266"/>
              <a:ext cx="1146" cy="758"/>
            </a:xfrm>
            <a:prstGeom prst="rect">
              <a:avLst/>
            </a:prstGeom>
            <a:noFill/>
            <a:ln w="9525">
              <a:noFill/>
            </a:ln>
          </p:spPr>
          <p:txBody>
            <a:bodyPr wrap="square" lIns="0" tIns="0" rIns="0" bIns="0">
              <a:spAutoFit/>
            </a:bodyPr>
            <a:p>
              <a:r>
                <a:rPr lang="en-US"/>
                <a:t>Input images</a:t>
              </a:r>
              <a:endParaRPr lang="en-US"/>
            </a:p>
            <a:p>
              <a:endParaRPr lang="en-US"/>
            </a:p>
          </p:txBody>
        </p:sp>
        <p:sp>
          <p:nvSpPr>
            <p:cNvPr id="1073742904" name="Straight Connector 1073742903"/>
            <p:cNvSpPr/>
            <p:nvPr/>
          </p:nvSpPr>
          <p:spPr>
            <a:xfrm flipV="1">
              <a:off x="2194" y="1064"/>
              <a:ext cx="72" cy="173"/>
            </a:xfrm>
            <a:prstGeom prst="line">
              <a:avLst/>
            </a:prstGeom>
            <a:ln w="4" cap="flat" cmpd="sng">
              <a:solidFill>
                <a:srgbClr val="990033"/>
              </a:solidFill>
              <a:prstDash val="solid"/>
              <a:headEnd type="none" w="med" len="med"/>
              <a:tailEnd type="none" w="med" len="med"/>
            </a:ln>
          </p:spPr>
        </p:sp>
        <p:sp>
          <p:nvSpPr>
            <p:cNvPr id="1073742905" name="Straight Connector 1073742904"/>
            <p:cNvSpPr/>
            <p:nvPr/>
          </p:nvSpPr>
          <p:spPr>
            <a:xfrm flipH="1" flipV="1">
              <a:off x="2122" y="1064"/>
              <a:ext cx="72" cy="173"/>
            </a:xfrm>
            <a:prstGeom prst="line">
              <a:avLst/>
            </a:prstGeom>
            <a:ln w="4" cap="flat" cmpd="sng">
              <a:solidFill>
                <a:srgbClr val="990033"/>
              </a:solidFill>
              <a:prstDash val="solid"/>
              <a:headEnd type="none" w="med" len="med"/>
              <a:tailEnd type="none" w="med" len="med"/>
            </a:ln>
          </p:spPr>
        </p:sp>
        <p:sp>
          <p:nvSpPr>
            <p:cNvPr id="1073742906" name="Straight Connector 1073742905"/>
            <p:cNvSpPr/>
            <p:nvPr/>
          </p:nvSpPr>
          <p:spPr>
            <a:xfrm>
              <a:off x="2194" y="1956"/>
              <a:ext cx="1" cy="326"/>
            </a:xfrm>
            <a:prstGeom prst="line">
              <a:avLst/>
            </a:prstGeom>
            <a:ln w="4" cap="flat" cmpd="sng">
              <a:solidFill>
                <a:srgbClr val="990033"/>
              </a:solidFill>
              <a:prstDash val="solid"/>
              <a:headEnd type="none" w="med" len="med"/>
              <a:tailEnd type="none" w="med" len="med"/>
            </a:ln>
          </p:spPr>
        </p:sp>
        <p:sp>
          <p:nvSpPr>
            <p:cNvPr id="1073742907" name="Straight Connector 1073742906"/>
            <p:cNvSpPr/>
            <p:nvPr/>
          </p:nvSpPr>
          <p:spPr>
            <a:xfrm flipV="1">
              <a:off x="2194" y="2110"/>
              <a:ext cx="72" cy="172"/>
            </a:xfrm>
            <a:prstGeom prst="line">
              <a:avLst/>
            </a:prstGeom>
            <a:ln w="4" cap="flat" cmpd="sng">
              <a:solidFill>
                <a:srgbClr val="990033"/>
              </a:solidFill>
              <a:prstDash val="solid"/>
              <a:headEnd type="none" w="med" len="med"/>
              <a:tailEnd type="none" w="med" len="med"/>
            </a:ln>
          </p:spPr>
        </p:sp>
        <p:sp>
          <p:nvSpPr>
            <p:cNvPr id="1073742908" name="Straight Connector 1073742907"/>
            <p:cNvSpPr/>
            <p:nvPr/>
          </p:nvSpPr>
          <p:spPr>
            <a:xfrm flipH="1" flipV="1">
              <a:off x="2122" y="2110"/>
              <a:ext cx="72" cy="172"/>
            </a:xfrm>
            <a:prstGeom prst="line">
              <a:avLst/>
            </a:prstGeom>
            <a:ln w="4" cap="flat" cmpd="sng">
              <a:solidFill>
                <a:srgbClr val="990033"/>
              </a:solidFill>
              <a:prstDash val="solid"/>
              <a:headEnd type="none" w="med" len="med"/>
              <a:tailEnd type="none" w="med" len="med"/>
            </a:ln>
          </p:spPr>
        </p:sp>
        <p:sp>
          <p:nvSpPr>
            <p:cNvPr id="1073742910" name="Straight Connector 1073742909"/>
            <p:cNvSpPr/>
            <p:nvPr/>
          </p:nvSpPr>
          <p:spPr>
            <a:xfrm flipV="1">
              <a:off x="2194" y="1064"/>
              <a:ext cx="72" cy="173"/>
            </a:xfrm>
            <a:prstGeom prst="line">
              <a:avLst/>
            </a:prstGeom>
            <a:ln w="4" cap="flat" cmpd="sng">
              <a:solidFill>
                <a:srgbClr val="990033"/>
              </a:solidFill>
              <a:prstDash val="solid"/>
              <a:headEnd type="none" w="med" len="med"/>
              <a:tailEnd type="none" w="med" len="med"/>
            </a:ln>
          </p:spPr>
        </p:sp>
        <p:sp>
          <p:nvSpPr>
            <p:cNvPr id="1073742912" name="Rounded Rectangle 1073742911"/>
            <p:cNvSpPr/>
            <p:nvPr/>
          </p:nvSpPr>
          <p:spPr>
            <a:xfrm>
              <a:off x="326" y="2282"/>
              <a:ext cx="3726" cy="609"/>
            </a:xfrm>
            <a:prstGeom prst="roundRect">
              <a:avLst>
                <a:gd name="adj" fmla="val 17718"/>
              </a:avLst>
            </a:prstGeom>
            <a:solidFill>
              <a:srgbClr val="FFFFCC"/>
            </a:solidFill>
            <a:ln w="4" cap="flat" cmpd="sng">
              <a:solidFill>
                <a:srgbClr val="990033"/>
              </a:solidFill>
              <a:prstDash val="solid"/>
              <a:headEnd type="none" w="med" len="med"/>
              <a:tailEnd type="none" w="med" len="med"/>
            </a:ln>
          </p:spPr>
          <p:txBody>
            <a:bodyPr/>
            <a:p>
              <a:endParaRPr lang="en-US"/>
            </a:p>
          </p:txBody>
        </p:sp>
        <p:sp>
          <p:nvSpPr>
            <p:cNvPr id="1073742913" name="Rectangles 1073742912"/>
            <p:cNvSpPr/>
            <p:nvPr/>
          </p:nvSpPr>
          <p:spPr>
            <a:xfrm>
              <a:off x="1571" y="2311"/>
              <a:ext cx="1279" cy="758"/>
            </a:xfrm>
            <a:prstGeom prst="rect">
              <a:avLst/>
            </a:prstGeom>
            <a:noFill/>
            <a:ln w="9525">
              <a:noFill/>
            </a:ln>
          </p:spPr>
          <p:txBody>
            <a:bodyPr wrap="square" lIns="0" tIns="0" rIns="0" bIns="0">
              <a:spAutoFit/>
            </a:bodyPr>
            <a:p>
              <a:r>
                <a:rPr lang="en-US"/>
                <a:t>Preprocessing</a:t>
              </a:r>
              <a:endParaRPr lang="en-US"/>
            </a:p>
            <a:p>
              <a:endParaRPr lang="en-US"/>
            </a:p>
          </p:txBody>
        </p:sp>
        <p:sp>
          <p:nvSpPr>
            <p:cNvPr id="1073742914" name="Straight Connector 1073742913"/>
            <p:cNvSpPr/>
            <p:nvPr/>
          </p:nvSpPr>
          <p:spPr>
            <a:xfrm>
              <a:off x="2194" y="1956"/>
              <a:ext cx="1" cy="326"/>
            </a:xfrm>
            <a:prstGeom prst="line">
              <a:avLst/>
            </a:prstGeom>
            <a:ln w="4" cap="flat" cmpd="sng">
              <a:solidFill>
                <a:srgbClr val="990033"/>
              </a:solidFill>
              <a:prstDash val="solid"/>
              <a:headEnd type="none" w="med" len="med"/>
              <a:tailEnd type="none" w="med" len="med"/>
            </a:ln>
          </p:spPr>
        </p:sp>
        <p:sp>
          <p:nvSpPr>
            <p:cNvPr id="1073742915" name="Straight Connector 1073742914"/>
            <p:cNvSpPr/>
            <p:nvPr/>
          </p:nvSpPr>
          <p:spPr>
            <a:xfrm flipV="1">
              <a:off x="2194" y="2110"/>
              <a:ext cx="72" cy="172"/>
            </a:xfrm>
            <a:prstGeom prst="line">
              <a:avLst/>
            </a:prstGeom>
            <a:ln w="4" cap="flat" cmpd="sng">
              <a:solidFill>
                <a:srgbClr val="990033"/>
              </a:solidFill>
              <a:prstDash val="solid"/>
              <a:headEnd type="none" w="med" len="med"/>
              <a:tailEnd type="none" w="med" len="med"/>
            </a:ln>
          </p:spPr>
        </p:sp>
        <p:sp>
          <p:nvSpPr>
            <p:cNvPr id="1073742916" name="Straight Connector 1073742915"/>
            <p:cNvSpPr/>
            <p:nvPr/>
          </p:nvSpPr>
          <p:spPr>
            <a:xfrm flipH="1" flipV="1">
              <a:off x="2122" y="2110"/>
              <a:ext cx="72" cy="172"/>
            </a:xfrm>
            <a:prstGeom prst="line">
              <a:avLst/>
            </a:prstGeom>
            <a:ln w="4" cap="flat" cmpd="sng">
              <a:solidFill>
                <a:srgbClr val="990033"/>
              </a:solidFill>
              <a:prstDash val="solid"/>
              <a:headEnd type="none" w="med" len="med"/>
              <a:tailEnd type="none" w="med" len="med"/>
            </a:ln>
          </p:spPr>
        </p:sp>
        <p:sp>
          <p:nvSpPr>
            <p:cNvPr id="1073742917" name="Straight Connector 1073742916"/>
            <p:cNvSpPr/>
            <p:nvPr/>
          </p:nvSpPr>
          <p:spPr>
            <a:xfrm>
              <a:off x="2194" y="2906"/>
              <a:ext cx="1" cy="263"/>
            </a:xfrm>
            <a:prstGeom prst="line">
              <a:avLst/>
            </a:prstGeom>
            <a:ln w="4" cap="flat" cmpd="sng">
              <a:solidFill>
                <a:srgbClr val="990033"/>
              </a:solidFill>
              <a:prstDash val="solid"/>
              <a:headEnd type="none" w="med" len="med"/>
              <a:tailEnd type="none" w="med" len="med"/>
            </a:ln>
          </p:spPr>
        </p:sp>
        <p:sp>
          <p:nvSpPr>
            <p:cNvPr id="1073742918" name="Straight Connector 1073742917"/>
            <p:cNvSpPr/>
            <p:nvPr/>
          </p:nvSpPr>
          <p:spPr>
            <a:xfrm flipV="1">
              <a:off x="2194" y="2997"/>
              <a:ext cx="72" cy="172"/>
            </a:xfrm>
            <a:prstGeom prst="line">
              <a:avLst/>
            </a:prstGeom>
            <a:ln w="4" cap="flat" cmpd="sng">
              <a:solidFill>
                <a:srgbClr val="990033"/>
              </a:solidFill>
              <a:prstDash val="solid"/>
              <a:headEnd type="none" w="med" len="med"/>
              <a:tailEnd type="none" w="med" len="med"/>
            </a:ln>
          </p:spPr>
        </p:sp>
        <p:sp>
          <p:nvSpPr>
            <p:cNvPr id="1073742919" name="Straight Connector 1073742918"/>
            <p:cNvSpPr/>
            <p:nvPr/>
          </p:nvSpPr>
          <p:spPr>
            <a:xfrm flipH="1" flipV="1">
              <a:off x="2122" y="2997"/>
              <a:ext cx="72" cy="172"/>
            </a:xfrm>
            <a:prstGeom prst="line">
              <a:avLst/>
            </a:prstGeom>
            <a:ln w="4" cap="flat" cmpd="sng">
              <a:solidFill>
                <a:srgbClr val="990033"/>
              </a:solidFill>
              <a:prstDash val="solid"/>
              <a:headEnd type="none" w="med" len="med"/>
              <a:tailEnd type="none" w="med" len="med"/>
            </a:ln>
          </p:spPr>
        </p:sp>
        <p:sp>
          <p:nvSpPr>
            <p:cNvPr id="1073742920" name="Straight Connector 1073742919"/>
            <p:cNvSpPr/>
            <p:nvPr/>
          </p:nvSpPr>
          <p:spPr>
            <a:xfrm>
              <a:off x="2194" y="1956"/>
              <a:ext cx="1" cy="326"/>
            </a:xfrm>
            <a:prstGeom prst="line">
              <a:avLst/>
            </a:prstGeom>
            <a:ln w="4" cap="flat" cmpd="sng">
              <a:solidFill>
                <a:srgbClr val="990033"/>
              </a:solidFill>
              <a:prstDash val="solid"/>
              <a:headEnd type="none" w="med" len="med"/>
              <a:tailEnd type="none" w="med" len="med"/>
            </a:ln>
          </p:spPr>
        </p:sp>
        <p:sp>
          <p:nvSpPr>
            <p:cNvPr id="1073742921" name="Straight Connector 1073742920"/>
            <p:cNvSpPr/>
            <p:nvPr/>
          </p:nvSpPr>
          <p:spPr>
            <a:xfrm flipV="1">
              <a:off x="2194" y="2110"/>
              <a:ext cx="72" cy="172"/>
            </a:xfrm>
            <a:prstGeom prst="line">
              <a:avLst/>
            </a:prstGeom>
            <a:ln w="4" cap="flat" cmpd="sng">
              <a:solidFill>
                <a:srgbClr val="990033"/>
              </a:solidFill>
              <a:prstDash val="solid"/>
              <a:headEnd type="none" w="med" len="med"/>
              <a:tailEnd type="none" w="med" len="med"/>
            </a:ln>
          </p:spPr>
        </p:sp>
        <p:sp>
          <p:nvSpPr>
            <p:cNvPr id="1073742922" name="Straight Connector 1073742921"/>
            <p:cNvSpPr/>
            <p:nvPr/>
          </p:nvSpPr>
          <p:spPr>
            <a:xfrm flipH="1" flipV="1">
              <a:off x="2122" y="2110"/>
              <a:ext cx="72" cy="172"/>
            </a:xfrm>
            <a:prstGeom prst="line">
              <a:avLst/>
            </a:prstGeom>
            <a:ln w="4" cap="flat" cmpd="sng">
              <a:solidFill>
                <a:srgbClr val="990033"/>
              </a:solidFill>
              <a:prstDash val="solid"/>
              <a:headEnd type="none" w="med" len="med"/>
              <a:tailEnd type="none" w="med" len="med"/>
            </a:ln>
          </p:spPr>
        </p:sp>
        <p:sp>
          <p:nvSpPr>
            <p:cNvPr id="1073742923" name="Rounded Rectangle 1073742922"/>
            <p:cNvSpPr/>
            <p:nvPr/>
          </p:nvSpPr>
          <p:spPr>
            <a:xfrm>
              <a:off x="350" y="3169"/>
              <a:ext cx="3679" cy="681"/>
            </a:xfrm>
            <a:prstGeom prst="roundRect">
              <a:avLst>
                <a:gd name="adj" fmla="val 15847"/>
              </a:avLst>
            </a:prstGeom>
            <a:solidFill>
              <a:srgbClr val="FFFFCC"/>
            </a:solidFill>
            <a:ln w="4" cap="flat" cmpd="sng">
              <a:solidFill>
                <a:srgbClr val="990033"/>
              </a:solidFill>
              <a:prstDash val="solid"/>
              <a:headEnd type="none" w="med" len="med"/>
              <a:tailEnd type="none" w="med" len="med"/>
            </a:ln>
          </p:spPr>
          <p:txBody>
            <a:bodyPr/>
            <a:p>
              <a:endParaRPr lang="en-US"/>
            </a:p>
          </p:txBody>
        </p:sp>
        <p:sp>
          <p:nvSpPr>
            <p:cNvPr id="1073742924" name="Rectangles 1073742923"/>
            <p:cNvSpPr/>
            <p:nvPr/>
          </p:nvSpPr>
          <p:spPr>
            <a:xfrm>
              <a:off x="1859" y="3198"/>
              <a:ext cx="723" cy="758"/>
            </a:xfrm>
            <a:prstGeom prst="rect">
              <a:avLst/>
            </a:prstGeom>
            <a:noFill/>
            <a:ln w="9525">
              <a:noFill/>
            </a:ln>
          </p:spPr>
          <p:txBody>
            <a:bodyPr wrap="square" lIns="0" tIns="0" rIns="0" bIns="0">
              <a:spAutoFit/>
            </a:bodyPr>
            <a:p>
              <a:r>
                <a:rPr lang="en-US"/>
                <a:t>Training</a:t>
              </a:r>
              <a:endParaRPr lang="en-US"/>
            </a:p>
            <a:p>
              <a:endParaRPr lang="en-US"/>
            </a:p>
          </p:txBody>
        </p:sp>
        <p:sp>
          <p:nvSpPr>
            <p:cNvPr id="1073742925" name="Straight Connector 1073742924"/>
            <p:cNvSpPr/>
            <p:nvPr/>
          </p:nvSpPr>
          <p:spPr>
            <a:xfrm>
              <a:off x="2194" y="2906"/>
              <a:ext cx="1" cy="263"/>
            </a:xfrm>
            <a:prstGeom prst="line">
              <a:avLst/>
            </a:prstGeom>
            <a:ln w="4" cap="flat" cmpd="sng">
              <a:solidFill>
                <a:srgbClr val="990033"/>
              </a:solidFill>
              <a:prstDash val="solid"/>
              <a:headEnd type="none" w="med" len="med"/>
              <a:tailEnd type="none" w="med" len="med"/>
            </a:ln>
          </p:spPr>
        </p:sp>
        <p:sp>
          <p:nvSpPr>
            <p:cNvPr id="1073742926" name="Straight Connector 1073742925"/>
            <p:cNvSpPr/>
            <p:nvPr/>
          </p:nvSpPr>
          <p:spPr>
            <a:xfrm flipV="1">
              <a:off x="2194" y="2997"/>
              <a:ext cx="72" cy="172"/>
            </a:xfrm>
            <a:prstGeom prst="line">
              <a:avLst/>
            </a:prstGeom>
            <a:ln w="4" cap="flat" cmpd="sng">
              <a:solidFill>
                <a:srgbClr val="990033"/>
              </a:solidFill>
              <a:prstDash val="solid"/>
              <a:headEnd type="none" w="med" len="med"/>
              <a:tailEnd type="none" w="med" len="med"/>
            </a:ln>
          </p:spPr>
        </p:sp>
        <p:sp>
          <p:nvSpPr>
            <p:cNvPr id="1073742927" name="Straight Connector 1073742926"/>
            <p:cNvSpPr/>
            <p:nvPr/>
          </p:nvSpPr>
          <p:spPr>
            <a:xfrm flipH="1" flipV="1">
              <a:off x="2122" y="2997"/>
              <a:ext cx="72" cy="172"/>
            </a:xfrm>
            <a:prstGeom prst="line">
              <a:avLst/>
            </a:prstGeom>
            <a:ln w="4" cap="flat" cmpd="sng">
              <a:solidFill>
                <a:srgbClr val="990033"/>
              </a:solidFill>
              <a:prstDash val="solid"/>
              <a:headEnd type="none" w="med" len="med"/>
              <a:tailEnd type="none" w="med" len="med"/>
            </a:ln>
          </p:spPr>
        </p:sp>
        <p:sp>
          <p:nvSpPr>
            <p:cNvPr id="1073742928" name="Straight Connector 1073742927"/>
            <p:cNvSpPr/>
            <p:nvPr/>
          </p:nvSpPr>
          <p:spPr>
            <a:xfrm>
              <a:off x="2194" y="3860"/>
              <a:ext cx="1" cy="369"/>
            </a:xfrm>
            <a:prstGeom prst="line">
              <a:avLst/>
            </a:prstGeom>
            <a:ln w="4" cap="flat" cmpd="sng">
              <a:solidFill>
                <a:srgbClr val="990033"/>
              </a:solidFill>
              <a:prstDash val="solid"/>
              <a:headEnd type="none" w="med" len="med"/>
              <a:tailEnd type="none" w="med" len="med"/>
            </a:ln>
          </p:spPr>
        </p:sp>
        <p:sp>
          <p:nvSpPr>
            <p:cNvPr id="1073742929" name="Straight Connector 1073742928"/>
            <p:cNvSpPr/>
            <p:nvPr/>
          </p:nvSpPr>
          <p:spPr>
            <a:xfrm flipV="1">
              <a:off x="2194" y="4056"/>
              <a:ext cx="72" cy="173"/>
            </a:xfrm>
            <a:prstGeom prst="line">
              <a:avLst/>
            </a:prstGeom>
            <a:ln w="4" cap="flat" cmpd="sng">
              <a:solidFill>
                <a:srgbClr val="990033"/>
              </a:solidFill>
              <a:prstDash val="solid"/>
              <a:headEnd type="none" w="med" len="med"/>
              <a:tailEnd type="none" w="med" len="med"/>
            </a:ln>
          </p:spPr>
        </p:sp>
        <p:sp>
          <p:nvSpPr>
            <p:cNvPr id="1073742930" name="Straight Connector 1073742929"/>
            <p:cNvSpPr/>
            <p:nvPr/>
          </p:nvSpPr>
          <p:spPr>
            <a:xfrm flipH="1" flipV="1">
              <a:off x="2122" y="4056"/>
              <a:ext cx="72" cy="173"/>
            </a:xfrm>
            <a:prstGeom prst="line">
              <a:avLst/>
            </a:prstGeom>
            <a:ln w="4" cap="flat" cmpd="sng">
              <a:solidFill>
                <a:srgbClr val="990033"/>
              </a:solidFill>
              <a:prstDash val="solid"/>
              <a:headEnd type="none" w="med" len="med"/>
              <a:tailEnd type="none" w="med" len="med"/>
            </a:ln>
          </p:spPr>
        </p:sp>
        <p:sp>
          <p:nvSpPr>
            <p:cNvPr id="1073742931" name="Straight Connector 1073742930"/>
            <p:cNvSpPr/>
            <p:nvPr/>
          </p:nvSpPr>
          <p:spPr>
            <a:xfrm>
              <a:off x="2194" y="2906"/>
              <a:ext cx="1" cy="263"/>
            </a:xfrm>
            <a:prstGeom prst="line">
              <a:avLst/>
            </a:prstGeom>
            <a:ln w="4" cap="flat" cmpd="sng">
              <a:solidFill>
                <a:srgbClr val="990033"/>
              </a:solidFill>
              <a:prstDash val="solid"/>
              <a:headEnd type="none" w="med" len="med"/>
              <a:tailEnd type="none" w="med" len="med"/>
            </a:ln>
          </p:spPr>
        </p:sp>
        <p:sp>
          <p:nvSpPr>
            <p:cNvPr id="1073742932" name="Straight Connector 1073742931"/>
            <p:cNvSpPr/>
            <p:nvPr/>
          </p:nvSpPr>
          <p:spPr>
            <a:xfrm flipV="1">
              <a:off x="2194" y="2997"/>
              <a:ext cx="72" cy="172"/>
            </a:xfrm>
            <a:prstGeom prst="line">
              <a:avLst/>
            </a:prstGeom>
            <a:ln w="4" cap="flat" cmpd="sng">
              <a:solidFill>
                <a:srgbClr val="990033"/>
              </a:solidFill>
              <a:prstDash val="solid"/>
              <a:headEnd type="none" w="med" len="med"/>
              <a:tailEnd type="none" w="med" len="med"/>
            </a:ln>
          </p:spPr>
        </p:sp>
        <p:sp>
          <p:nvSpPr>
            <p:cNvPr id="1073742933" name="Straight Connector 1073742932"/>
            <p:cNvSpPr/>
            <p:nvPr/>
          </p:nvSpPr>
          <p:spPr>
            <a:xfrm flipH="1" flipV="1">
              <a:off x="2122" y="2997"/>
              <a:ext cx="72" cy="172"/>
            </a:xfrm>
            <a:prstGeom prst="line">
              <a:avLst/>
            </a:prstGeom>
            <a:ln w="4" cap="flat" cmpd="sng">
              <a:solidFill>
                <a:srgbClr val="990033"/>
              </a:solidFill>
              <a:prstDash val="solid"/>
              <a:headEnd type="none" w="med" len="med"/>
              <a:tailEnd type="none" w="med" len="med"/>
            </a:ln>
          </p:spPr>
        </p:sp>
        <p:sp>
          <p:nvSpPr>
            <p:cNvPr id="1073742934" name="Rounded Rectangle 1073742933"/>
            <p:cNvSpPr/>
            <p:nvPr/>
          </p:nvSpPr>
          <p:spPr>
            <a:xfrm>
              <a:off x="302" y="4229"/>
              <a:ext cx="3774" cy="710"/>
            </a:xfrm>
            <a:prstGeom prst="roundRect">
              <a:avLst>
                <a:gd name="adj" fmla="val 15204"/>
              </a:avLst>
            </a:prstGeom>
            <a:solidFill>
              <a:srgbClr val="FFFFCC"/>
            </a:solidFill>
            <a:ln w="4" cap="flat" cmpd="sng">
              <a:solidFill>
                <a:srgbClr val="990033"/>
              </a:solidFill>
              <a:prstDash val="solid"/>
              <a:headEnd type="none" w="med" len="med"/>
              <a:tailEnd type="none" w="med" len="med"/>
            </a:ln>
          </p:spPr>
          <p:txBody>
            <a:bodyPr/>
            <a:p>
              <a:endParaRPr lang="en-US"/>
            </a:p>
          </p:txBody>
        </p:sp>
        <p:sp>
          <p:nvSpPr>
            <p:cNvPr id="1073742935" name="Rectangles 1073742934"/>
            <p:cNvSpPr/>
            <p:nvPr/>
          </p:nvSpPr>
          <p:spPr>
            <a:xfrm>
              <a:off x="562" y="4357"/>
              <a:ext cx="3387" cy="758"/>
            </a:xfrm>
            <a:prstGeom prst="rect">
              <a:avLst/>
            </a:prstGeom>
            <a:noFill/>
            <a:ln w="9525">
              <a:noFill/>
            </a:ln>
          </p:spPr>
          <p:txBody>
            <a:bodyPr lIns="0" tIns="0" rIns="0" bIns="0">
              <a:spAutoFit/>
            </a:bodyPr>
            <a:p>
              <a:r>
                <a:rPr lang="en-US"/>
                <a:t>Prediction using proposed  algorithm(cnn model)</a:t>
              </a:r>
              <a:endParaRPr lang="en-US"/>
            </a:p>
            <a:p>
              <a:endParaRPr lang="en-US"/>
            </a:p>
          </p:txBody>
        </p:sp>
        <p:sp>
          <p:nvSpPr>
            <p:cNvPr id="1073742936" name="Straight Connector 1073742935"/>
            <p:cNvSpPr/>
            <p:nvPr/>
          </p:nvSpPr>
          <p:spPr>
            <a:xfrm>
              <a:off x="2194" y="3860"/>
              <a:ext cx="1" cy="369"/>
            </a:xfrm>
            <a:prstGeom prst="line">
              <a:avLst/>
            </a:prstGeom>
            <a:ln w="4" cap="flat" cmpd="sng">
              <a:solidFill>
                <a:srgbClr val="990033"/>
              </a:solidFill>
              <a:prstDash val="solid"/>
              <a:headEnd type="none" w="med" len="med"/>
              <a:tailEnd type="none" w="med" len="med"/>
            </a:ln>
          </p:spPr>
        </p:sp>
        <p:sp>
          <p:nvSpPr>
            <p:cNvPr id="1073742937" name="Straight Connector 1073742936"/>
            <p:cNvSpPr/>
            <p:nvPr/>
          </p:nvSpPr>
          <p:spPr>
            <a:xfrm flipV="1">
              <a:off x="2194" y="4056"/>
              <a:ext cx="72" cy="173"/>
            </a:xfrm>
            <a:prstGeom prst="line">
              <a:avLst/>
            </a:prstGeom>
            <a:ln w="4" cap="flat" cmpd="sng">
              <a:solidFill>
                <a:srgbClr val="990033"/>
              </a:solidFill>
              <a:prstDash val="solid"/>
              <a:headEnd type="none" w="med" len="med"/>
              <a:tailEnd type="none" w="med" len="med"/>
            </a:ln>
          </p:spPr>
        </p:sp>
        <p:sp>
          <p:nvSpPr>
            <p:cNvPr id="1073742938" name="Straight Connector 1073742937"/>
            <p:cNvSpPr/>
            <p:nvPr/>
          </p:nvSpPr>
          <p:spPr>
            <a:xfrm flipH="1" flipV="1">
              <a:off x="2122" y="4056"/>
              <a:ext cx="72" cy="173"/>
            </a:xfrm>
            <a:prstGeom prst="line">
              <a:avLst/>
            </a:prstGeom>
            <a:ln w="4" cap="flat" cmpd="sng">
              <a:solidFill>
                <a:srgbClr val="990033"/>
              </a:solidFill>
              <a:prstDash val="solid"/>
              <a:headEnd type="none" w="med" len="med"/>
              <a:tailEnd type="none" w="med" len="med"/>
            </a:ln>
          </p:spPr>
        </p:sp>
        <p:sp>
          <p:nvSpPr>
            <p:cNvPr id="1073742939" name="Straight Connector 1073742938"/>
            <p:cNvSpPr/>
            <p:nvPr/>
          </p:nvSpPr>
          <p:spPr>
            <a:xfrm>
              <a:off x="2194" y="4948"/>
              <a:ext cx="1" cy="422"/>
            </a:xfrm>
            <a:prstGeom prst="line">
              <a:avLst/>
            </a:prstGeom>
            <a:ln w="4" cap="flat" cmpd="sng">
              <a:solidFill>
                <a:srgbClr val="990033"/>
              </a:solidFill>
              <a:prstDash val="solid"/>
              <a:headEnd type="none" w="med" len="med"/>
              <a:tailEnd type="none" w="med" len="med"/>
            </a:ln>
          </p:spPr>
        </p:sp>
        <p:sp>
          <p:nvSpPr>
            <p:cNvPr id="1073742940" name="Straight Connector 1073742939"/>
            <p:cNvSpPr/>
            <p:nvPr/>
          </p:nvSpPr>
          <p:spPr>
            <a:xfrm flipV="1">
              <a:off x="2194" y="5198"/>
              <a:ext cx="72" cy="172"/>
            </a:xfrm>
            <a:prstGeom prst="line">
              <a:avLst/>
            </a:prstGeom>
            <a:ln w="4" cap="flat" cmpd="sng">
              <a:solidFill>
                <a:srgbClr val="990033"/>
              </a:solidFill>
              <a:prstDash val="solid"/>
              <a:headEnd type="none" w="med" len="med"/>
              <a:tailEnd type="none" w="med" len="med"/>
            </a:ln>
          </p:spPr>
        </p:sp>
        <p:sp>
          <p:nvSpPr>
            <p:cNvPr id="1073742941" name="Straight Connector 1073742940"/>
            <p:cNvSpPr/>
            <p:nvPr/>
          </p:nvSpPr>
          <p:spPr>
            <a:xfrm flipH="1" flipV="1">
              <a:off x="2122" y="5198"/>
              <a:ext cx="72" cy="172"/>
            </a:xfrm>
            <a:prstGeom prst="line">
              <a:avLst/>
            </a:prstGeom>
            <a:ln w="4" cap="flat" cmpd="sng">
              <a:solidFill>
                <a:srgbClr val="990033"/>
              </a:solidFill>
              <a:prstDash val="solid"/>
              <a:headEnd type="none" w="med" len="med"/>
              <a:tailEnd type="none" w="med" len="med"/>
            </a:ln>
          </p:spPr>
        </p:sp>
        <p:sp>
          <p:nvSpPr>
            <p:cNvPr id="1073742942" name="Straight Connector 1073742941"/>
            <p:cNvSpPr/>
            <p:nvPr/>
          </p:nvSpPr>
          <p:spPr>
            <a:xfrm>
              <a:off x="2194" y="3860"/>
              <a:ext cx="1" cy="369"/>
            </a:xfrm>
            <a:prstGeom prst="line">
              <a:avLst/>
            </a:prstGeom>
            <a:ln w="4" cap="flat" cmpd="sng">
              <a:solidFill>
                <a:srgbClr val="990033"/>
              </a:solidFill>
              <a:prstDash val="solid"/>
              <a:headEnd type="none" w="med" len="med"/>
              <a:tailEnd type="none" w="med" len="med"/>
            </a:ln>
          </p:spPr>
        </p:sp>
        <p:sp>
          <p:nvSpPr>
            <p:cNvPr id="1073742943" name="Straight Connector 1073742942"/>
            <p:cNvSpPr/>
            <p:nvPr/>
          </p:nvSpPr>
          <p:spPr>
            <a:xfrm flipV="1">
              <a:off x="2194" y="4056"/>
              <a:ext cx="72" cy="173"/>
            </a:xfrm>
            <a:prstGeom prst="line">
              <a:avLst/>
            </a:prstGeom>
            <a:ln w="4" cap="flat" cmpd="sng">
              <a:solidFill>
                <a:srgbClr val="990033"/>
              </a:solidFill>
              <a:prstDash val="solid"/>
              <a:headEnd type="none" w="med" len="med"/>
              <a:tailEnd type="none" w="med" len="med"/>
            </a:ln>
          </p:spPr>
        </p:sp>
        <p:sp>
          <p:nvSpPr>
            <p:cNvPr id="1073742944" name="Straight Connector 1073742943"/>
            <p:cNvSpPr/>
            <p:nvPr/>
          </p:nvSpPr>
          <p:spPr>
            <a:xfrm flipH="1" flipV="1">
              <a:off x="2122" y="4056"/>
              <a:ext cx="72" cy="173"/>
            </a:xfrm>
            <a:prstGeom prst="line">
              <a:avLst/>
            </a:prstGeom>
            <a:ln w="4" cap="flat" cmpd="sng">
              <a:solidFill>
                <a:srgbClr val="990033"/>
              </a:solidFill>
              <a:prstDash val="solid"/>
              <a:headEnd type="none" w="med" len="med"/>
              <a:tailEnd type="none" w="med" len="med"/>
            </a:ln>
          </p:spPr>
        </p:sp>
        <p:sp>
          <p:nvSpPr>
            <p:cNvPr id="1073742945" name="Rounded Rectangle 1073742944"/>
            <p:cNvSpPr/>
            <p:nvPr/>
          </p:nvSpPr>
          <p:spPr>
            <a:xfrm>
              <a:off x="254" y="5370"/>
              <a:ext cx="3870" cy="729"/>
            </a:xfrm>
            <a:prstGeom prst="roundRect">
              <a:avLst>
                <a:gd name="adj" fmla="val 14801"/>
              </a:avLst>
            </a:prstGeom>
            <a:solidFill>
              <a:srgbClr val="FFFFCC"/>
            </a:solidFill>
            <a:ln w="4" cap="flat" cmpd="sng">
              <a:solidFill>
                <a:srgbClr val="990033"/>
              </a:solidFill>
              <a:prstDash val="solid"/>
              <a:headEnd type="none" w="med" len="med"/>
              <a:tailEnd type="none" w="med" len="med"/>
            </a:ln>
          </p:spPr>
          <p:txBody>
            <a:bodyPr/>
            <a:p>
              <a:endParaRPr lang="en-US"/>
            </a:p>
          </p:txBody>
        </p:sp>
        <p:sp>
          <p:nvSpPr>
            <p:cNvPr id="1073742946" name="Rectangles 1073742945"/>
            <p:cNvSpPr/>
            <p:nvPr/>
          </p:nvSpPr>
          <p:spPr>
            <a:xfrm>
              <a:off x="723" y="5399"/>
              <a:ext cx="2970" cy="758"/>
            </a:xfrm>
            <a:prstGeom prst="rect">
              <a:avLst/>
            </a:prstGeom>
            <a:noFill/>
            <a:ln w="9525">
              <a:noFill/>
            </a:ln>
          </p:spPr>
          <p:txBody>
            <a:bodyPr wrap="square" lIns="0" tIns="0" rIns="0" bIns="0">
              <a:spAutoFit/>
            </a:bodyPr>
            <a:p>
              <a:r>
                <a:rPr lang="en-US"/>
                <a:t>Predicted Label As  </a:t>
              </a:r>
              <a:r>
                <a:rPr lang="en-IN" altLang="en-US"/>
                <a:t>positive or negative</a:t>
              </a:r>
              <a:endParaRPr lang="en-US"/>
            </a:p>
            <a:p>
              <a:endParaRPr lang="en-US"/>
            </a:p>
          </p:txBody>
        </p:sp>
        <p:sp>
          <p:nvSpPr>
            <p:cNvPr id="1073742947" name="Straight Connector 1073742946"/>
            <p:cNvSpPr/>
            <p:nvPr/>
          </p:nvSpPr>
          <p:spPr>
            <a:xfrm>
              <a:off x="2194" y="4948"/>
              <a:ext cx="1" cy="422"/>
            </a:xfrm>
            <a:prstGeom prst="line">
              <a:avLst/>
            </a:prstGeom>
            <a:ln w="4" cap="flat" cmpd="sng">
              <a:solidFill>
                <a:srgbClr val="990033"/>
              </a:solidFill>
              <a:prstDash val="solid"/>
              <a:headEnd type="none" w="med" len="med"/>
              <a:tailEnd type="none" w="med" len="med"/>
            </a:ln>
          </p:spPr>
        </p:sp>
        <p:sp>
          <p:nvSpPr>
            <p:cNvPr id="1073742948" name="Straight Connector 1073742947"/>
            <p:cNvSpPr/>
            <p:nvPr/>
          </p:nvSpPr>
          <p:spPr>
            <a:xfrm flipV="1">
              <a:off x="2194" y="5198"/>
              <a:ext cx="72" cy="172"/>
            </a:xfrm>
            <a:prstGeom prst="line">
              <a:avLst/>
            </a:prstGeom>
            <a:ln w="4" cap="flat" cmpd="sng">
              <a:solidFill>
                <a:srgbClr val="990033"/>
              </a:solidFill>
              <a:prstDash val="solid"/>
              <a:headEnd type="none" w="med" len="med"/>
              <a:tailEnd type="none" w="med" len="med"/>
            </a:ln>
          </p:spPr>
        </p:sp>
        <p:sp>
          <p:nvSpPr>
            <p:cNvPr id="1073742949" name="Straight Connector 1073742948"/>
            <p:cNvSpPr/>
            <p:nvPr/>
          </p:nvSpPr>
          <p:spPr>
            <a:xfrm flipH="1" flipV="1">
              <a:off x="2122" y="5198"/>
              <a:ext cx="72" cy="172"/>
            </a:xfrm>
            <a:prstGeom prst="line">
              <a:avLst/>
            </a:prstGeom>
            <a:ln w="4" cap="flat" cmpd="sng">
              <a:solidFill>
                <a:srgbClr val="990033"/>
              </a:solidFill>
              <a:prstDash val="solid"/>
              <a:headEnd type="none" w="med" len="med"/>
              <a:tailEnd type="none" w="med" len="med"/>
            </a:ln>
          </p:spPr>
        </p:sp>
        <p:sp>
          <p:nvSpPr>
            <p:cNvPr id="1073742953" name="Straight Connector 1073742952"/>
            <p:cNvSpPr/>
            <p:nvPr/>
          </p:nvSpPr>
          <p:spPr>
            <a:xfrm>
              <a:off x="2194" y="4948"/>
              <a:ext cx="1" cy="422"/>
            </a:xfrm>
            <a:prstGeom prst="line">
              <a:avLst/>
            </a:prstGeom>
            <a:ln w="4" cap="flat" cmpd="sng">
              <a:solidFill>
                <a:srgbClr val="990033"/>
              </a:solidFill>
              <a:prstDash val="solid"/>
              <a:headEnd type="none" w="med" len="med"/>
              <a:tailEnd type="none" w="med" len="med"/>
            </a:ln>
          </p:spPr>
        </p:sp>
        <p:sp>
          <p:nvSpPr>
            <p:cNvPr id="1073742954" name="Straight Connector 1073742953"/>
            <p:cNvSpPr/>
            <p:nvPr/>
          </p:nvSpPr>
          <p:spPr>
            <a:xfrm flipV="1">
              <a:off x="2194" y="5198"/>
              <a:ext cx="72" cy="172"/>
            </a:xfrm>
            <a:prstGeom prst="line">
              <a:avLst/>
            </a:prstGeom>
            <a:ln w="4" cap="flat" cmpd="sng">
              <a:solidFill>
                <a:srgbClr val="990033"/>
              </a:solidFill>
              <a:prstDash val="solid"/>
              <a:headEnd type="none" w="med" len="med"/>
              <a:tailEnd type="none" w="med" len="med"/>
            </a:ln>
          </p:spPr>
        </p:sp>
        <p:sp>
          <p:nvSpPr>
            <p:cNvPr id="1073742955" name="Straight Connector 1073742954"/>
            <p:cNvSpPr/>
            <p:nvPr/>
          </p:nvSpPr>
          <p:spPr>
            <a:xfrm flipH="1" flipV="1">
              <a:off x="2122" y="5198"/>
              <a:ext cx="72" cy="172"/>
            </a:xfrm>
            <a:prstGeom prst="line">
              <a:avLst/>
            </a:prstGeom>
            <a:ln w="4" cap="flat" cmpd="sng">
              <a:solidFill>
                <a:srgbClr val="990033"/>
              </a:solidFill>
              <a:prstDash val="solid"/>
              <a:headEnd type="none" w="med" len="med"/>
              <a:tailEnd type="none" w="med" len="med"/>
            </a:ln>
          </p:spPr>
        </p:sp>
        <p:sp>
          <p:nvSpPr>
            <p:cNvPr id="1073742956" name="Oval 1073742955"/>
            <p:cNvSpPr/>
            <p:nvPr/>
          </p:nvSpPr>
          <p:spPr>
            <a:xfrm>
              <a:off x="1993" y="6715"/>
              <a:ext cx="393" cy="393"/>
            </a:xfrm>
            <a:prstGeom prst="ellipse">
              <a:avLst/>
            </a:prstGeom>
            <a:noFill/>
            <a:ln w="4" cap="flat" cmpd="sng">
              <a:solidFill>
                <a:srgbClr val="990033"/>
              </a:solidFill>
              <a:prstDash val="solid"/>
              <a:headEnd type="none" w="med" len="med"/>
              <a:tailEnd type="none" w="med" len="med"/>
            </a:ln>
          </p:spPr>
          <p:txBody>
            <a:bodyPr/>
            <a:p>
              <a:endParaRPr lang="en-US"/>
            </a:p>
          </p:txBody>
        </p:sp>
        <p:sp>
          <p:nvSpPr>
            <p:cNvPr id="1073742957" name="Oval 1073742956"/>
            <p:cNvSpPr/>
            <p:nvPr/>
          </p:nvSpPr>
          <p:spPr>
            <a:xfrm>
              <a:off x="2056" y="6775"/>
              <a:ext cx="278" cy="274"/>
            </a:xfrm>
            <a:prstGeom prst="ellipse">
              <a:avLst/>
            </a:prstGeom>
            <a:solidFill>
              <a:srgbClr val="000000"/>
            </a:solidFill>
            <a:ln w="4" cap="flat" cmpd="sng">
              <a:solidFill>
                <a:srgbClr val="990033"/>
              </a:solidFill>
              <a:prstDash val="solid"/>
              <a:headEnd type="none" w="med" len="med"/>
              <a:tailEnd type="none" w="med" len="med"/>
            </a:ln>
          </p:spPr>
          <p:txBody>
            <a:bodyPr/>
            <a:p>
              <a:endParaRPr lang="en-US"/>
            </a:p>
          </p:txBody>
        </p:sp>
        <p:sp>
          <p:nvSpPr>
            <p:cNvPr id="1073742963" name="Straight Connector 1073742962"/>
            <p:cNvSpPr/>
            <p:nvPr/>
          </p:nvSpPr>
          <p:spPr>
            <a:xfrm flipH="1" flipV="1">
              <a:off x="1473" y="1346"/>
              <a:ext cx="15" cy="36"/>
            </a:xfrm>
            <a:prstGeom prst="line">
              <a:avLst/>
            </a:prstGeom>
            <a:ln w="4" cap="flat" cmpd="sng">
              <a:solidFill>
                <a:srgbClr val="990033"/>
              </a:solidFill>
              <a:prstDash val="solid"/>
              <a:headEnd type="none" w="med" len="med"/>
              <a:tailEnd type="none" w="med" len="med"/>
            </a:ln>
          </p:spPr>
        </p:sp>
      </p:grpSp>
      <p:sp>
        <p:nvSpPr>
          <p:cNvPr id="3" name="Flowchart: Manual Operation 2"/>
          <p:cNvSpPr/>
          <p:nvPr/>
        </p:nvSpPr>
        <p:spPr>
          <a:xfrm>
            <a:off x="10582910"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15</a:t>
            </a:r>
            <a:endParaRPr lang="en-IN" dirty="0"/>
          </a:p>
        </p:txBody>
      </p:sp>
      <p:cxnSp>
        <p:nvCxnSpPr>
          <p:cNvPr id="6" name="Straight Arrow Connector 5"/>
          <p:cNvCxnSpPr>
            <a:stCxn id="1073742946" idx="2"/>
            <a:endCxn id="1073742946" idx="2"/>
          </p:cNvCxnSpPr>
          <p:nvPr/>
        </p:nvCxnSpPr>
        <p:spPr>
          <a:xfrm>
            <a:off x="6059170" y="5809615"/>
            <a:ext cx="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endCxn id="1073742957" idx="0"/>
          </p:cNvCxnSpPr>
          <p:nvPr/>
        </p:nvCxnSpPr>
        <p:spPr>
          <a:xfrm>
            <a:off x="6035040" y="5774690"/>
            <a:ext cx="1270" cy="486410"/>
          </a:xfrm>
          <a:prstGeom prst="straightConnector1">
            <a:avLst/>
          </a:prstGeom>
          <a:ln>
            <a:solidFill>
              <a:srgbClr val="C00000"/>
            </a:solidFill>
            <a:tailEnd type="arrow" w="med" len="med"/>
          </a:ln>
        </p:spPr>
        <p:style>
          <a:lnRef idx="3">
            <a:schemeClr val="accent2"/>
          </a:lnRef>
          <a:fillRef idx="0">
            <a:schemeClr val="accent2"/>
          </a:fillRef>
          <a:effectRef idx="2">
            <a:schemeClr val="accent2"/>
          </a:effectRef>
          <a:fontRef idx="minor">
            <a:schemeClr val="tx1"/>
          </a:fontRef>
        </p:style>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153670"/>
            <a:ext cx="10515600" cy="534035"/>
          </a:xfrm>
        </p:spPr>
        <p:txBody>
          <a:bodyPr>
            <a:noAutofit/>
          </a:bodyPr>
          <a:p>
            <a:pPr algn="ctr"/>
            <a:br>
              <a:rPr lang="en-IN" altLang="en-US" sz="3200" b="1">
                <a:latin typeface="Times New Roman" panose="02020603050405020304" pitchFamily="18" charset="0"/>
                <a:cs typeface="Times New Roman" panose="02020603050405020304" pitchFamily="18" charset="0"/>
              </a:rPr>
            </a:br>
            <a:r>
              <a:rPr lang="en-IN" altLang="en-US" sz="3200" b="1">
                <a:latin typeface="Times New Roman" panose="02020603050405020304" pitchFamily="18" charset="0"/>
                <a:cs typeface="Times New Roman" panose="02020603050405020304" pitchFamily="18" charset="0"/>
              </a:rPr>
              <a:t>SCREENSHOTS </a:t>
            </a:r>
            <a:br>
              <a:rPr lang="en-IN" altLang="en-US" sz="3200" b="1">
                <a:latin typeface="Times New Roman" panose="02020603050405020304" pitchFamily="18" charset="0"/>
                <a:cs typeface="Times New Roman" panose="02020603050405020304" pitchFamily="18" charset="0"/>
              </a:rPr>
            </a:br>
            <a:endParaRPr lang="en-IN" altLang="en-US" sz="3200" b="1">
              <a:latin typeface="Times New Roman" panose="02020603050405020304" pitchFamily="18" charset="0"/>
              <a:cs typeface="Times New Roman" panose="02020603050405020304" pitchFamily="18" charset="0"/>
            </a:endParaRPr>
          </a:p>
        </p:txBody>
      </p:sp>
      <p:pic>
        <p:nvPicPr>
          <p:cNvPr id="5" name="Content Placeholder 4" descr="Screenshot (280)"/>
          <p:cNvPicPr>
            <a:picLocks noChangeAspect="1"/>
          </p:cNvPicPr>
          <p:nvPr>
            <p:ph idx="1"/>
          </p:nvPr>
        </p:nvPicPr>
        <p:blipFill>
          <a:blip r:embed="rId1"/>
          <a:srcRect t="9368" r="583" b="4159"/>
          <a:stretch>
            <a:fillRect/>
          </a:stretch>
        </p:blipFill>
        <p:spPr>
          <a:xfrm>
            <a:off x="958850" y="1192530"/>
            <a:ext cx="10394950" cy="5196205"/>
          </a:xfrm>
          <a:prstGeom prst="rect">
            <a:avLst/>
          </a:prstGeom>
        </p:spPr>
      </p:pic>
      <p:sp>
        <p:nvSpPr>
          <p:cNvPr id="3" name="Rectangles 2"/>
          <p:cNvSpPr/>
          <p:nvPr/>
        </p:nvSpPr>
        <p:spPr>
          <a:xfrm>
            <a:off x="120015" y="687705"/>
            <a:ext cx="11844020" cy="504825"/>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p>
            <a:pPr algn="ctr"/>
            <a:endParaRPr lang="en-IN" altLang="en-US" sz="2800" b="1">
              <a:latin typeface="Times New Roman" panose="02020603050405020304" pitchFamily="18" charset="0"/>
              <a:cs typeface="Times New Roman" panose="02020603050405020304" pitchFamily="18" charset="0"/>
              <a:sym typeface="+mn-ea"/>
            </a:endParaRPr>
          </a:p>
          <a:p>
            <a:pPr algn="ctr"/>
            <a:r>
              <a:rPr lang="en-IN" altLang="en-US" sz="2800" b="1">
                <a:latin typeface="Times New Roman" panose="02020603050405020304" pitchFamily="18" charset="0"/>
                <a:cs typeface="Times New Roman" panose="02020603050405020304" pitchFamily="18" charset="0"/>
                <a:sym typeface="+mn-ea"/>
              </a:rPr>
              <a:t>Main Page</a:t>
            </a:r>
            <a:endParaRPr lang="en-IN" altLang="en-US" sz="2800" b="1">
              <a:latin typeface="Times New Roman" panose="02020603050405020304" pitchFamily="18" charset="0"/>
              <a:cs typeface="Times New Roman" panose="02020603050405020304" pitchFamily="18" charset="0"/>
            </a:endParaRPr>
          </a:p>
          <a:p>
            <a:pPr algn="ctr"/>
            <a:endParaRPr lang="en-IN" altLang="en-US" sz="2800" b="1">
              <a:latin typeface="Times New Roman" panose="02020603050405020304" pitchFamily="18" charset="0"/>
              <a:cs typeface="Times New Roman" panose="02020603050405020304" pitchFamily="18" charset="0"/>
            </a:endParaRPr>
          </a:p>
        </p:txBody>
      </p:sp>
      <p:sp>
        <p:nvSpPr>
          <p:cNvPr id="6" name="Flowchart: Manual Operation 5"/>
          <p:cNvSpPr/>
          <p:nvPr/>
        </p:nvSpPr>
        <p:spPr>
          <a:xfrm>
            <a:off x="10643235"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a:t>16</a:t>
            </a:r>
            <a:endParaRPr lang="en-IN" sz="24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73760"/>
          </a:xfrm>
        </p:spPr>
        <p:txBody>
          <a:bodyPr/>
          <a:p>
            <a:pPr algn="ctr"/>
            <a:r>
              <a:rPr lang="en-IN" altLang="en-US" sz="2800" b="1">
                <a:latin typeface="Times New Roman" panose="02020603050405020304" pitchFamily="18" charset="0"/>
                <a:cs typeface="Times New Roman" panose="02020603050405020304" pitchFamily="18" charset="0"/>
              </a:rPr>
              <a:t>Guidance </a:t>
            </a:r>
            <a:endParaRPr lang="en-IN" altLang="en-US" sz="2800" b="1">
              <a:latin typeface="Times New Roman" panose="02020603050405020304" pitchFamily="18" charset="0"/>
              <a:cs typeface="Times New Roman" panose="02020603050405020304" pitchFamily="18" charset="0"/>
            </a:endParaRPr>
          </a:p>
        </p:txBody>
      </p:sp>
      <p:pic>
        <p:nvPicPr>
          <p:cNvPr id="4" name="Content Placeholder 3" descr="Screenshot (267)"/>
          <p:cNvPicPr>
            <a:picLocks noChangeAspect="1"/>
          </p:cNvPicPr>
          <p:nvPr>
            <p:ph idx="1"/>
          </p:nvPr>
        </p:nvPicPr>
        <p:blipFill>
          <a:blip r:embed="rId1"/>
          <a:srcRect r="29617" b="45931"/>
          <a:stretch>
            <a:fillRect/>
          </a:stretch>
        </p:blipFill>
        <p:spPr>
          <a:xfrm>
            <a:off x="1148080" y="1479550"/>
            <a:ext cx="9048750" cy="4651375"/>
          </a:xfrm>
          <a:prstGeom prst="rect">
            <a:avLst/>
          </a:prstGeom>
        </p:spPr>
      </p:pic>
      <p:sp>
        <p:nvSpPr>
          <p:cNvPr id="3" name="Flowchart: Manual Operation 2"/>
          <p:cNvSpPr/>
          <p:nvPr/>
        </p:nvSpPr>
        <p:spPr>
          <a:xfrm>
            <a:off x="10522585"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17</a:t>
            </a:r>
            <a:endParaRPr lang="en-IN"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13435"/>
          </a:xfrm>
        </p:spPr>
        <p:txBody>
          <a:bodyPr/>
          <a:p>
            <a:pPr algn="ctr"/>
            <a:r>
              <a:rPr lang="en-IN" altLang="en-US" sz="2800" b="1">
                <a:latin typeface="Times New Roman" panose="02020603050405020304" pitchFamily="18" charset="0"/>
                <a:cs typeface="Times New Roman" panose="02020603050405020304" pitchFamily="18" charset="0"/>
              </a:rPr>
              <a:t>Chest x-ray</a:t>
            </a:r>
            <a:endParaRPr lang="en-IN" altLang="en-US" sz="2800" b="1">
              <a:latin typeface="Times New Roman" panose="02020603050405020304" pitchFamily="18" charset="0"/>
              <a:cs typeface="Times New Roman" panose="02020603050405020304" pitchFamily="18" charset="0"/>
            </a:endParaRPr>
          </a:p>
        </p:txBody>
      </p:sp>
      <p:pic>
        <p:nvPicPr>
          <p:cNvPr id="18" name="Picture 5" descr="C:\Users\jpinf\Desktop\screen shot\covid\screen shot\Screenshot_2021-03-03 COVID-19 X-Ray.png"/>
          <p:cNvPicPr>
            <a:picLocks noChangeAspect="1" noChangeArrowheads="1"/>
          </p:cNvPicPr>
          <p:nvPr>
            <p:ph idx="1"/>
          </p:nvPr>
        </p:nvPicPr>
        <p:blipFill>
          <a:blip r:embed="rId1"/>
          <a:srcRect/>
          <a:stretch>
            <a:fillRect/>
          </a:stretch>
        </p:blipFill>
        <p:spPr>
          <a:xfrm>
            <a:off x="1562100" y="1358265"/>
            <a:ext cx="9368790" cy="5226685"/>
          </a:xfrm>
          <a:prstGeom prst="rect">
            <a:avLst/>
          </a:prstGeom>
          <a:noFill/>
          <a:ln w="9525">
            <a:noFill/>
            <a:miter lim="800000"/>
            <a:headEnd/>
            <a:tailEnd/>
          </a:ln>
        </p:spPr>
      </p:pic>
      <p:sp>
        <p:nvSpPr>
          <p:cNvPr id="3" name="Flowchart: Manual Operation 2"/>
          <p:cNvSpPr/>
          <p:nvPr/>
        </p:nvSpPr>
        <p:spPr>
          <a:xfrm>
            <a:off x="10476865"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18</a:t>
            </a:r>
            <a:endParaRPr lang="en-IN"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58520"/>
          </a:xfrm>
        </p:spPr>
        <p:txBody>
          <a:bodyPr/>
          <a:p>
            <a:pPr algn="ctr"/>
            <a:r>
              <a:rPr lang="en-IN" altLang="en-US" sz="2800" b="1">
                <a:latin typeface="Times New Roman" panose="02020603050405020304" pitchFamily="18" charset="0"/>
                <a:cs typeface="Times New Roman" panose="02020603050405020304" pitchFamily="18" charset="0"/>
              </a:rPr>
              <a:t>X-ray Report</a:t>
            </a:r>
            <a:endParaRPr lang="en-IN" altLang="en-US" sz="2800" b="1">
              <a:latin typeface="Times New Roman" panose="02020603050405020304" pitchFamily="18" charset="0"/>
              <a:cs typeface="Times New Roman" panose="02020603050405020304" pitchFamily="18" charset="0"/>
            </a:endParaRPr>
          </a:p>
        </p:txBody>
      </p:sp>
      <p:pic>
        <p:nvPicPr>
          <p:cNvPr id="20" name="Picture 6" descr="C:\Users\jpinf\Desktop\screen shot\covid\screen shot\Screenshot_2021-03-03 COVID-19 X-Ray(2).png"/>
          <p:cNvPicPr>
            <a:picLocks noChangeAspect="1" noChangeArrowheads="1"/>
          </p:cNvPicPr>
          <p:nvPr>
            <p:ph idx="1"/>
          </p:nvPr>
        </p:nvPicPr>
        <p:blipFill>
          <a:blip r:embed="rId1"/>
          <a:srcRect/>
          <a:stretch>
            <a:fillRect/>
          </a:stretch>
        </p:blipFill>
        <p:spPr>
          <a:xfrm>
            <a:off x="1325880" y="1224280"/>
            <a:ext cx="9071610" cy="5389880"/>
          </a:xfrm>
          <a:prstGeom prst="rect">
            <a:avLst/>
          </a:prstGeom>
          <a:noFill/>
          <a:ln w="9525">
            <a:noFill/>
            <a:miter lim="800000"/>
            <a:headEnd/>
            <a:tailEnd/>
          </a:ln>
        </p:spPr>
      </p:pic>
      <p:sp>
        <p:nvSpPr>
          <p:cNvPr id="3" name="Flowchart: Manual Operation 2"/>
          <p:cNvSpPr/>
          <p:nvPr/>
        </p:nvSpPr>
        <p:spPr>
          <a:xfrm>
            <a:off x="10794365"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19</a:t>
            </a:r>
            <a:endParaRPr lang="en-IN"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576580"/>
            <a:ext cx="10515600" cy="857885"/>
          </a:xfrm>
        </p:spPr>
        <p:txBody>
          <a:bodyPr>
            <a:normAutofit fontScale="90000"/>
          </a:bodyPr>
          <a:p>
            <a:pPr algn="ctr"/>
            <a:r>
              <a:rPr lang="en-US" sz="3600" b="1" dirty="0" smtClean="0">
                <a:latin typeface="Times New Roman" panose="02020603050405020304" pitchFamily="18" charset="0"/>
                <a:cs typeface="Times New Roman" panose="02020603050405020304" pitchFamily="18" charset="0"/>
                <a:sym typeface="+mn-ea"/>
              </a:rPr>
              <a:t>TABLE OF CONTENTS</a:t>
            </a:r>
            <a:br>
              <a:rPr lang="en-US" sz="3600" dirty="0" smtClean="0">
                <a:latin typeface="Times New Roman" panose="02020603050405020304" pitchFamily="18" charset="0"/>
                <a:cs typeface="Times New Roman" panose="02020603050405020304" pitchFamily="18" charset="0"/>
                <a:sym typeface="+mn-ea"/>
              </a:rPr>
            </a:br>
            <a:endParaRPr lang="en-US"/>
          </a:p>
        </p:txBody>
      </p:sp>
      <p:sp>
        <p:nvSpPr>
          <p:cNvPr id="3" name="Content Placeholder 2"/>
          <p:cNvSpPr>
            <a:spLocks noGrp="1"/>
          </p:cNvSpPr>
          <p:nvPr>
            <p:ph idx="1"/>
          </p:nvPr>
        </p:nvSpPr>
        <p:spPr>
          <a:xfrm>
            <a:off x="838200" y="1569085"/>
            <a:ext cx="10515600" cy="4893945"/>
          </a:xfrm>
        </p:spPr>
        <p:txBody>
          <a:bodyPr>
            <a:normAutofit lnSpcReduction="20000"/>
          </a:bodyPr>
          <a:p>
            <a:pPr marL="514350" indent="-514350">
              <a:buFont typeface="+mj-lt"/>
              <a:buAutoNum type="arabicPeriod"/>
            </a:pPr>
            <a:r>
              <a:rPr lang="en-IN" altLang="en-US" sz="2400" dirty="0" smtClean="0">
                <a:latin typeface="Times New Roman" panose="02020603050405020304" pitchFamily="18" charset="0"/>
                <a:cs typeface="Times New Roman" panose="02020603050405020304" pitchFamily="18" charset="0"/>
                <a:sym typeface="+mn-ea"/>
              </a:rPr>
              <a:t>Abstract</a:t>
            </a:r>
            <a:r>
              <a:rPr lang="en-US" sz="2400" dirty="0" smtClean="0">
                <a:latin typeface="Times New Roman" panose="02020603050405020304" pitchFamily="18" charset="0"/>
                <a:cs typeface="Times New Roman" panose="02020603050405020304" pitchFamily="18" charset="0"/>
                <a:sym typeface="+mn-ea"/>
              </a:rPr>
              <a:t>……………………</a:t>
            </a:r>
            <a:r>
              <a:rPr lang="en-IN" altLang="en-US" sz="2400" dirty="0" smtClean="0">
                <a:latin typeface="Times New Roman" panose="02020603050405020304" pitchFamily="18" charset="0"/>
                <a:cs typeface="Times New Roman" panose="02020603050405020304" pitchFamily="18" charset="0"/>
                <a:sym typeface="+mn-ea"/>
              </a:rPr>
              <a:t>....</a:t>
            </a:r>
            <a:r>
              <a:rPr lang="en-US" sz="2400" dirty="0" smtClean="0">
                <a:latin typeface="Times New Roman" panose="02020603050405020304" pitchFamily="18" charset="0"/>
                <a:cs typeface="Times New Roman" panose="02020603050405020304" pitchFamily="18" charset="0"/>
                <a:sym typeface="+mn-ea"/>
              </a:rPr>
              <a:t>…</a:t>
            </a:r>
            <a:r>
              <a:rPr lang="en-IN" altLang="en-US" sz="2400" dirty="0" smtClean="0">
                <a:latin typeface="Times New Roman" panose="02020603050405020304" pitchFamily="18" charset="0"/>
                <a:cs typeface="Times New Roman" panose="02020603050405020304" pitchFamily="18" charset="0"/>
                <a:sym typeface="+mn-ea"/>
              </a:rPr>
              <a:t>.</a:t>
            </a:r>
            <a:r>
              <a:rPr lang="en-US" sz="2400" dirty="0" smtClean="0">
                <a:latin typeface="Times New Roman" panose="02020603050405020304" pitchFamily="18" charset="0"/>
                <a:cs typeface="Times New Roman" panose="02020603050405020304" pitchFamily="18" charset="0"/>
                <a:sym typeface="+mn-ea"/>
              </a:rPr>
              <a:t>03</a:t>
            </a:r>
            <a:endParaRPr lang="en-US" sz="2400" dirty="0" smtClean="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400" dirty="0" smtClean="0">
                <a:latin typeface="Times New Roman" panose="02020603050405020304" pitchFamily="18" charset="0"/>
                <a:cs typeface="Times New Roman" panose="02020603050405020304" pitchFamily="18" charset="0"/>
                <a:sym typeface="+mn-ea"/>
              </a:rPr>
              <a:t>Literature survey  ……………….04-05</a:t>
            </a:r>
            <a:endParaRPr lang="en-US" sz="2400" dirty="0" smtClean="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400" dirty="0" smtClean="0">
                <a:latin typeface="Times New Roman" panose="02020603050405020304" pitchFamily="18" charset="0"/>
                <a:cs typeface="Times New Roman" panose="02020603050405020304" pitchFamily="18" charset="0"/>
                <a:sym typeface="+mn-ea"/>
              </a:rPr>
              <a:t>Proposed system  ………………..06-0</a:t>
            </a:r>
            <a:r>
              <a:rPr lang="en-IN" altLang="en-US" sz="2400" dirty="0" smtClean="0">
                <a:latin typeface="Times New Roman" panose="02020603050405020304" pitchFamily="18" charset="0"/>
                <a:cs typeface="Times New Roman" panose="02020603050405020304" pitchFamily="18" charset="0"/>
                <a:sym typeface="+mn-ea"/>
              </a:rPr>
              <a:t>7</a:t>
            </a:r>
            <a:endParaRPr lang="en-IN" altLang="en-US" sz="2400" dirty="0" smtClean="0">
              <a:latin typeface="Times New Roman" panose="02020603050405020304" pitchFamily="18" charset="0"/>
              <a:cs typeface="Times New Roman" panose="02020603050405020304" pitchFamily="18" charset="0"/>
              <a:sym typeface="+mn-ea"/>
            </a:endParaRPr>
          </a:p>
          <a:p>
            <a:pPr marL="514350" indent="-514350">
              <a:buFont typeface="+mj-lt"/>
              <a:buAutoNum type="arabicPeriod"/>
            </a:pPr>
            <a:r>
              <a:rPr lang="en-IN" altLang="en-US" sz="2400" dirty="0" smtClean="0">
                <a:latin typeface="Times New Roman" panose="02020603050405020304" pitchFamily="18" charset="0"/>
                <a:cs typeface="Times New Roman" panose="02020603050405020304" pitchFamily="18" charset="0"/>
                <a:sym typeface="+mn-ea"/>
              </a:rPr>
              <a:t>Architecture ..................................08</a:t>
            </a:r>
            <a:endParaRPr lang="en-US" sz="2400" dirty="0" smtClean="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400" dirty="0" smtClean="0">
                <a:latin typeface="Times New Roman" panose="02020603050405020304" pitchFamily="18" charset="0"/>
                <a:cs typeface="Times New Roman" panose="02020603050405020304" pitchFamily="18" charset="0"/>
                <a:sym typeface="+mn-ea"/>
              </a:rPr>
              <a:t>Module description  ……………. 0</a:t>
            </a:r>
            <a:r>
              <a:rPr lang="en-IN" altLang="en-US" sz="2400" dirty="0" smtClean="0">
                <a:latin typeface="Times New Roman" panose="02020603050405020304" pitchFamily="18" charset="0"/>
                <a:cs typeface="Times New Roman" panose="02020603050405020304" pitchFamily="18" charset="0"/>
                <a:sym typeface="+mn-ea"/>
              </a:rPr>
              <a:t>9</a:t>
            </a:r>
            <a:r>
              <a:rPr lang="en-US" sz="2400" dirty="0" smtClean="0">
                <a:latin typeface="Times New Roman" panose="02020603050405020304" pitchFamily="18" charset="0"/>
                <a:cs typeface="Times New Roman" panose="02020603050405020304" pitchFamily="18" charset="0"/>
                <a:sym typeface="+mn-ea"/>
              </a:rPr>
              <a:t>-</a:t>
            </a:r>
            <a:r>
              <a:rPr lang="en-IN" altLang="en-US" sz="2400" dirty="0" smtClean="0">
                <a:latin typeface="Times New Roman" panose="02020603050405020304" pitchFamily="18" charset="0"/>
                <a:cs typeface="Times New Roman" panose="02020603050405020304" pitchFamily="18" charset="0"/>
                <a:sym typeface="+mn-ea"/>
              </a:rPr>
              <a:t>10</a:t>
            </a:r>
            <a:endParaRPr lang="en-US" sz="2400" dirty="0" smtClean="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400" dirty="0" smtClean="0">
                <a:latin typeface="Times New Roman" panose="02020603050405020304" pitchFamily="18" charset="0"/>
                <a:cs typeface="Times New Roman" panose="02020603050405020304" pitchFamily="18" charset="0"/>
                <a:sym typeface="+mn-ea"/>
              </a:rPr>
              <a:t>Implementation…………………..1</a:t>
            </a:r>
            <a:r>
              <a:rPr lang="en-IN" altLang="en-US" sz="2400" dirty="0" smtClean="0">
                <a:latin typeface="Times New Roman" panose="02020603050405020304" pitchFamily="18" charset="0"/>
                <a:cs typeface="Times New Roman" panose="02020603050405020304" pitchFamily="18" charset="0"/>
                <a:sym typeface="+mn-ea"/>
              </a:rPr>
              <a:t>1</a:t>
            </a:r>
            <a:r>
              <a:rPr lang="en-US" sz="2400" dirty="0" smtClean="0">
                <a:latin typeface="Times New Roman" panose="02020603050405020304" pitchFamily="18" charset="0"/>
                <a:cs typeface="Times New Roman" panose="02020603050405020304" pitchFamily="18" charset="0"/>
                <a:sym typeface="+mn-ea"/>
              </a:rPr>
              <a:t>-1</a:t>
            </a:r>
            <a:r>
              <a:rPr lang="en-IN" altLang="en-US" sz="2400" dirty="0" smtClean="0">
                <a:latin typeface="Times New Roman" panose="02020603050405020304" pitchFamily="18" charset="0"/>
                <a:cs typeface="Times New Roman" panose="02020603050405020304" pitchFamily="18" charset="0"/>
                <a:sym typeface="+mn-ea"/>
              </a:rPr>
              <a:t>2</a:t>
            </a:r>
            <a:endParaRPr lang="en-US" sz="2400" dirty="0" smtClean="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400" dirty="0" smtClean="0">
                <a:latin typeface="Times New Roman" panose="02020603050405020304" pitchFamily="18" charset="0"/>
                <a:cs typeface="Times New Roman" panose="02020603050405020304" pitchFamily="18" charset="0"/>
                <a:sym typeface="+mn-ea"/>
              </a:rPr>
              <a:t>Design……………………….…..</a:t>
            </a:r>
            <a:r>
              <a:rPr lang="en-IN" altLang="en-US" sz="2400" dirty="0" smtClean="0">
                <a:latin typeface="Times New Roman" panose="02020603050405020304" pitchFamily="18" charset="0"/>
                <a:cs typeface="Times New Roman" panose="02020603050405020304" pitchFamily="18" charset="0"/>
                <a:sym typeface="+mn-ea"/>
              </a:rPr>
              <a:t>.</a:t>
            </a:r>
            <a:r>
              <a:rPr lang="en-US" sz="2400" dirty="0" smtClean="0">
                <a:latin typeface="Times New Roman" panose="02020603050405020304" pitchFamily="18" charset="0"/>
                <a:cs typeface="Times New Roman" panose="02020603050405020304" pitchFamily="18" charset="0"/>
                <a:sym typeface="+mn-ea"/>
              </a:rPr>
              <a:t>1</a:t>
            </a:r>
            <a:r>
              <a:rPr lang="en-IN" altLang="en-US" sz="2400" dirty="0" smtClean="0">
                <a:latin typeface="Times New Roman" panose="02020603050405020304" pitchFamily="18" charset="0"/>
                <a:cs typeface="Times New Roman" panose="02020603050405020304" pitchFamily="18" charset="0"/>
                <a:sym typeface="+mn-ea"/>
              </a:rPr>
              <a:t>3</a:t>
            </a:r>
            <a:r>
              <a:rPr lang="en-US" sz="2400" dirty="0" smtClean="0">
                <a:latin typeface="Times New Roman" panose="02020603050405020304" pitchFamily="18" charset="0"/>
                <a:cs typeface="Times New Roman" panose="02020603050405020304" pitchFamily="18" charset="0"/>
                <a:sym typeface="+mn-ea"/>
              </a:rPr>
              <a:t>-</a:t>
            </a:r>
            <a:r>
              <a:rPr lang="en-IN" altLang="en-US" sz="2400" dirty="0" smtClean="0">
                <a:latin typeface="Times New Roman" panose="02020603050405020304" pitchFamily="18" charset="0"/>
                <a:cs typeface="Times New Roman" panose="02020603050405020304" pitchFamily="18" charset="0"/>
                <a:sym typeface="+mn-ea"/>
              </a:rPr>
              <a:t>15</a:t>
            </a:r>
            <a:endParaRPr lang="en-US" sz="2400" dirty="0" smtClean="0">
              <a:latin typeface="Times New Roman" panose="02020603050405020304" pitchFamily="18" charset="0"/>
              <a:cs typeface="Times New Roman" panose="02020603050405020304" pitchFamily="18" charset="0"/>
            </a:endParaRPr>
          </a:p>
          <a:p>
            <a:pPr marL="514350" indent="-514350">
              <a:buFont typeface="+mj-lt"/>
              <a:buAutoNum type="arabicPeriod"/>
            </a:pPr>
            <a:r>
              <a:rPr lang="en-US" sz="2400" dirty="0" smtClean="0">
                <a:latin typeface="Times New Roman" panose="02020603050405020304" pitchFamily="18" charset="0"/>
                <a:cs typeface="Times New Roman" panose="02020603050405020304" pitchFamily="18" charset="0"/>
                <a:sym typeface="+mn-ea"/>
              </a:rPr>
              <a:t>Screen shots …………………….</a:t>
            </a:r>
            <a:r>
              <a:rPr lang="en-IN" altLang="en-US" sz="2400" dirty="0" smtClean="0">
                <a:latin typeface="Times New Roman" panose="02020603050405020304" pitchFamily="18" charset="0"/>
                <a:cs typeface="Times New Roman" panose="02020603050405020304" pitchFamily="18" charset="0"/>
                <a:sym typeface="+mn-ea"/>
              </a:rPr>
              <a:t>.16</a:t>
            </a:r>
            <a:r>
              <a:rPr lang="en-US" sz="2400" dirty="0" smtClean="0">
                <a:latin typeface="Times New Roman" panose="02020603050405020304" pitchFamily="18" charset="0"/>
                <a:cs typeface="Times New Roman" panose="02020603050405020304" pitchFamily="18" charset="0"/>
                <a:sym typeface="+mn-ea"/>
              </a:rPr>
              <a:t>-</a:t>
            </a:r>
            <a:r>
              <a:rPr lang="en-IN" altLang="en-US" sz="2400" dirty="0" smtClean="0">
                <a:latin typeface="Times New Roman" panose="02020603050405020304" pitchFamily="18" charset="0"/>
                <a:cs typeface="Times New Roman" panose="02020603050405020304" pitchFamily="18" charset="0"/>
                <a:sym typeface="+mn-ea"/>
              </a:rPr>
              <a:t>27</a:t>
            </a:r>
            <a:endParaRPr lang="en-IN" altLang="en-US" sz="2400" dirty="0" smtClean="0">
              <a:latin typeface="Times New Roman" panose="02020603050405020304" pitchFamily="18" charset="0"/>
              <a:cs typeface="Times New Roman" panose="02020603050405020304" pitchFamily="18" charset="0"/>
              <a:sym typeface="+mn-ea"/>
            </a:endParaRPr>
          </a:p>
          <a:p>
            <a:pPr marL="514350" indent="-514350">
              <a:buFont typeface="+mj-lt"/>
              <a:buAutoNum type="arabicPeriod"/>
            </a:pPr>
            <a:r>
              <a:rPr lang="en-IN" altLang="en-US" sz="2400" dirty="0" smtClean="0">
                <a:latin typeface="Times New Roman" panose="02020603050405020304" pitchFamily="18" charset="0"/>
                <a:cs typeface="Times New Roman" panose="02020603050405020304" pitchFamily="18" charset="0"/>
                <a:sym typeface="+mn-ea"/>
              </a:rPr>
              <a:t>Conclusion  ....................................28</a:t>
            </a:r>
            <a:endParaRPr lang="en-IN" altLang="en-US" sz="2400" dirty="0" smtClean="0">
              <a:latin typeface="Times New Roman" panose="02020603050405020304" pitchFamily="18" charset="0"/>
              <a:cs typeface="Times New Roman" panose="02020603050405020304" pitchFamily="18" charset="0"/>
              <a:sym typeface="+mn-ea"/>
            </a:endParaRPr>
          </a:p>
          <a:p>
            <a:pPr marL="514350" indent="-514350">
              <a:buFont typeface="+mj-lt"/>
              <a:buAutoNum type="arabicPeriod"/>
            </a:pPr>
            <a:r>
              <a:rPr lang="en-IN" altLang="en-US" sz="2400" dirty="0" smtClean="0">
                <a:latin typeface="Times New Roman" panose="02020603050405020304" pitchFamily="18" charset="0"/>
                <a:cs typeface="Times New Roman" panose="02020603050405020304" pitchFamily="18" charset="0"/>
                <a:sym typeface="+mn-ea"/>
              </a:rPr>
              <a:t>Future scope....................................29</a:t>
            </a:r>
            <a:endParaRPr lang="en-IN" altLang="en-US" sz="2400" dirty="0" smtClean="0">
              <a:latin typeface="Times New Roman" panose="02020603050405020304" pitchFamily="18" charset="0"/>
              <a:cs typeface="Times New Roman" panose="02020603050405020304" pitchFamily="18" charset="0"/>
              <a:sym typeface="+mn-ea"/>
            </a:endParaRPr>
          </a:p>
          <a:p>
            <a:pPr marL="514350" indent="-514350">
              <a:buFont typeface="+mj-lt"/>
              <a:buAutoNum type="arabicPeriod"/>
            </a:pPr>
            <a:r>
              <a:rPr lang="en-IN" altLang="en-US" sz="2400" dirty="0" smtClean="0">
                <a:latin typeface="Times New Roman" panose="02020603050405020304" pitchFamily="18" charset="0"/>
                <a:cs typeface="Times New Roman" panose="02020603050405020304" pitchFamily="18" charset="0"/>
                <a:sym typeface="+mn-ea"/>
              </a:rPr>
              <a:t>Reference.........................................30</a:t>
            </a:r>
            <a:endParaRPr lang="en-US" sz="2400" dirty="0" smtClean="0">
              <a:latin typeface="Times New Roman" panose="02020603050405020304" pitchFamily="18" charset="0"/>
              <a:cs typeface="Times New Roman" panose="02020603050405020304" pitchFamily="18" charset="0"/>
            </a:endParaRPr>
          </a:p>
          <a:p>
            <a:endParaRPr lang="en-US" sz="2400" dirty="0" smtClean="0">
              <a:latin typeface="Times New Roman" panose="02020603050405020304" pitchFamily="18" charset="0"/>
              <a:cs typeface="Times New Roman" panose="02020603050405020304" pitchFamily="18" charset="0"/>
            </a:endParaRPr>
          </a:p>
        </p:txBody>
      </p:sp>
      <p:sp>
        <p:nvSpPr>
          <p:cNvPr id="5" name="Flowchart: Manual Operation 4"/>
          <p:cNvSpPr/>
          <p:nvPr/>
        </p:nvSpPr>
        <p:spPr>
          <a:xfrm>
            <a:off x="10668000" y="29083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02</a:t>
            </a:r>
            <a:endParaRPr lang="en-IN"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13435"/>
          </a:xfrm>
        </p:spPr>
        <p:txBody>
          <a:bodyPr/>
          <a:p>
            <a:pPr algn="ctr"/>
            <a:r>
              <a:rPr lang="en-IN" altLang="en-US" sz="2800" b="1">
                <a:latin typeface="Times New Roman" panose="02020603050405020304" pitchFamily="18" charset="0"/>
                <a:cs typeface="Times New Roman" panose="02020603050405020304" pitchFamily="18" charset="0"/>
                <a:sym typeface="+mn-ea"/>
              </a:rPr>
              <a:t>Chest X-ray </a:t>
            </a:r>
            <a:endParaRPr lang="en-IN" altLang="en-US" sz="2800" b="1">
              <a:latin typeface="Times New Roman" panose="02020603050405020304" pitchFamily="18" charset="0"/>
              <a:cs typeface="Times New Roman" panose="02020603050405020304" pitchFamily="18" charset="0"/>
              <a:sym typeface="+mn-ea"/>
            </a:endParaRPr>
          </a:p>
        </p:txBody>
      </p:sp>
      <p:pic>
        <p:nvPicPr>
          <p:cNvPr id="21" name="Picture 7" descr="C:\Users\jpinf\Desktop\screen shot\covid\screen shot\Screenshot_2021-03-03 COVID-19 X-Ray(3).png"/>
          <p:cNvPicPr>
            <a:picLocks noChangeAspect="1" noChangeArrowheads="1"/>
          </p:cNvPicPr>
          <p:nvPr>
            <p:ph idx="1"/>
          </p:nvPr>
        </p:nvPicPr>
        <p:blipFill>
          <a:blip r:embed="rId1"/>
          <a:srcRect/>
          <a:stretch>
            <a:fillRect/>
          </a:stretch>
        </p:blipFill>
        <p:spPr>
          <a:xfrm>
            <a:off x="1682750" y="1691005"/>
            <a:ext cx="8659495" cy="4726940"/>
          </a:xfrm>
          <a:prstGeom prst="rect">
            <a:avLst/>
          </a:prstGeom>
          <a:noFill/>
          <a:ln w="9525">
            <a:noFill/>
            <a:miter lim="800000"/>
            <a:headEnd/>
            <a:tailEnd/>
          </a:ln>
        </p:spPr>
      </p:pic>
      <p:sp>
        <p:nvSpPr>
          <p:cNvPr id="3" name="Flowchart: Manual Operation 2"/>
          <p:cNvSpPr/>
          <p:nvPr/>
        </p:nvSpPr>
        <p:spPr>
          <a:xfrm>
            <a:off x="10869295"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20</a:t>
            </a:r>
            <a:endParaRPr lang="en-IN"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43915"/>
          </a:xfrm>
        </p:spPr>
        <p:txBody>
          <a:bodyPr/>
          <a:p>
            <a:pPr algn="ctr"/>
            <a:r>
              <a:rPr lang="en-IN" altLang="en-US" sz="2800" b="1">
                <a:latin typeface="Times New Roman" panose="02020603050405020304" pitchFamily="18" charset="0"/>
                <a:cs typeface="Times New Roman" panose="02020603050405020304" pitchFamily="18" charset="0"/>
                <a:sym typeface="+mn-ea"/>
              </a:rPr>
              <a:t>X-ray Report</a:t>
            </a:r>
            <a:endParaRPr lang="en-IN" altLang="en-US" sz="2800" b="1">
              <a:latin typeface="Times New Roman" panose="02020603050405020304" pitchFamily="18" charset="0"/>
              <a:cs typeface="Times New Roman" panose="02020603050405020304" pitchFamily="18" charset="0"/>
              <a:sym typeface="+mn-ea"/>
            </a:endParaRPr>
          </a:p>
        </p:txBody>
      </p:sp>
      <p:pic>
        <p:nvPicPr>
          <p:cNvPr id="23" name="Picture 8" descr="C:\Users\jpinf\Desktop\screen shot\covid\screen shot\Screenshot_2021-03-03 COVID-19 X-Ray(4).png"/>
          <p:cNvPicPr>
            <a:picLocks noChangeAspect="1" noChangeArrowheads="1"/>
          </p:cNvPicPr>
          <p:nvPr>
            <p:ph idx="1"/>
          </p:nvPr>
        </p:nvPicPr>
        <p:blipFill>
          <a:blip r:embed="rId1"/>
          <a:srcRect/>
          <a:stretch>
            <a:fillRect/>
          </a:stretch>
        </p:blipFill>
        <p:spPr>
          <a:xfrm>
            <a:off x="2034540" y="1403985"/>
            <a:ext cx="8453120" cy="5120005"/>
          </a:xfrm>
          <a:prstGeom prst="rect">
            <a:avLst/>
          </a:prstGeom>
          <a:noFill/>
          <a:ln w="9525">
            <a:noFill/>
            <a:miter lim="800000"/>
            <a:headEnd/>
            <a:tailEnd/>
          </a:ln>
        </p:spPr>
      </p:pic>
      <p:sp>
        <p:nvSpPr>
          <p:cNvPr id="3" name="Flowchart: Manual Operation 2"/>
          <p:cNvSpPr/>
          <p:nvPr/>
        </p:nvSpPr>
        <p:spPr>
          <a:xfrm>
            <a:off x="10884535"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21</a:t>
            </a:r>
            <a:endParaRPr lang="en-IN"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3605"/>
          </a:xfrm>
        </p:spPr>
        <p:txBody>
          <a:bodyPr/>
          <a:p>
            <a:pPr algn="ctr"/>
            <a:r>
              <a:rPr lang="en-IN" altLang="en-US" sz="2800" b="1">
                <a:latin typeface="Times New Roman" panose="02020603050405020304" pitchFamily="18" charset="0"/>
                <a:cs typeface="Times New Roman" panose="02020603050405020304" pitchFamily="18" charset="0"/>
              </a:rPr>
              <a:t>Chest CT-Scan</a:t>
            </a:r>
            <a:endParaRPr lang="en-IN" altLang="en-US" sz="2800" b="1">
              <a:latin typeface="Times New Roman" panose="02020603050405020304" pitchFamily="18" charset="0"/>
              <a:cs typeface="Times New Roman" panose="02020603050405020304" pitchFamily="18" charset="0"/>
            </a:endParaRPr>
          </a:p>
        </p:txBody>
      </p:sp>
      <p:pic>
        <p:nvPicPr>
          <p:cNvPr id="4" name="Content Placeholder 3" descr="Screenshot (268)"/>
          <p:cNvPicPr>
            <a:picLocks noChangeAspect="1"/>
          </p:cNvPicPr>
          <p:nvPr>
            <p:ph idx="1"/>
          </p:nvPr>
        </p:nvPicPr>
        <p:blipFill>
          <a:blip r:embed="rId1"/>
          <a:srcRect b="4859"/>
          <a:stretch>
            <a:fillRect/>
          </a:stretch>
        </p:blipFill>
        <p:spPr>
          <a:xfrm>
            <a:off x="1079500" y="1493520"/>
            <a:ext cx="9789795" cy="4909185"/>
          </a:xfrm>
          <a:prstGeom prst="rect">
            <a:avLst/>
          </a:prstGeom>
        </p:spPr>
      </p:pic>
      <p:sp>
        <p:nvSpPr>
          <p:cNvPr id="3" name="Flowchart: Manual Operation 2"/>
          <p:cNvSpPr/>
          <p:nvPr/>
        </p:nvSpPr>
        <p:spPr>
          <a:xfrm>
            <a:off x="11012170" y="25590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22</a:t>
            </a:r>
            <a:endParaRPr lang="en-IN"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2970"/>
          </a:xfrm>
        </p:spPr>
        <p:txBody>
          <a:bodyPr/>
          <a:p>
            <a:pPr algn="ctr"/>
            <a:r>
              <a:rPr lang="en-IN" altLang="en-US" sz="2800" b="1">
                <a:latin typeface="Times New Roman" panose="02020603050405020304" pitchFamily="18" charset="0"/>
                <a:cs typeface="Times New Roman" panose="02020603050405020304" pitchFamily="18" charset="0"/>
              </a:rPr>
              <a:t> CT-Scan Report</a:t>
            </a:r>
            <a:endParaRPr lang="en-IN" altLang="en-US" sz="2800" b="1">
              <a:latin typeface="Times New Roman" panose="02020603050405020304" pitchFamily="18" charset="0"/>
              <a:cs typeface="Times New Roman" panose="02020603050405020304" pitchFamily="18" charset="0"/>
            </a:endParaRPr>
          </a:p>
        </p:txBody>
      </p:sp>
      <p:pic>
        <p:nvPicPr>
          <p:cNvPr id="25" name="Picture 10" descr="C:\Users\MANISHA\Pictures\Screenshots\Screenshot (270).pngScreenshot (270)"/>
          <p:cNvPicPr>
            <a:picLocks noChangeAspect="1" noChangeArrowheads="1"/>
          </p:cNvPicPr>
          <p:nvPr>
            <p:ph idx="1"/>
          </p:nvPr>
        </p:nvPicPr>
        <p:blipFill>
          <a:blip r:embed="rId1"/>
          <a:srcRect b="4845"/>
          <a:stretch>
            <a:fillRect/>
          </a:stretch>
        </p:blipFill>
        <p:spPr>
          <a:xfrm>
            <a:off x="1320165" y="1268095"/>
            <a:ext cx="9535795" cy="5074920"/>
          </a:xfrm>
          <a:prstGeom prst="rect">
            <a:avLst/>
          </a:prstGeom>
          <a:noFill/>
          <a:ln w="9525">
            <a:noFill/>
            <a:miter lim="800000"/>
            <a:headEnd/>
            <a:tailEnd/>
          </a:ln>
        </p:spPr>
      </p:pic>
      <p:sp>
        <p:nvSpPr>
          <p:cNvPr id="3" name="Flowchart: Manual Operation 2"/>
          <p:cNvSpPr/>
          <p:nvPr/>
        </p:nvSpPr>
        <p:spPr>
          <a:xfrm>
            <a:off x="11050270"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23</a:t>
            </a:r>
            <a:endParaRPr lang="en-IN"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752475"/>
          </a:xfrm>
        </p:spPr>
        <p:txBody>
          <a:bodyPr/>
          <a:p>
            <a:pPr algn="ctr"/>
            <a:r>
              <a:rPr lang="en-IN" altLang="en-US" sz="2800" b="1">
                <a:latin typeface="Times New Roman" panose="02020603050405020304" pitchFamily="18" charset="0"/>
                <a:cs typeface="Times New Roman" panose="02020603050405020304" pitchFamily="18" charset="0"/>
              </a:rPr>
              <a:t>CT -scan Report</a:t>
            </a:r>
            <a:endParaRPr lang="en-IN" altLang="en-US" sz="2800" b="1">
              <a:latin typeface="Times New Roman" panose="02020603050405020304" pitchFamily="18" charset="0"/>
              <a:cs typeface="Times New Roman" panose="02020603050405020304" pitchFamily="18" charset="0"/>
            </a:endParaRPr>
          </a:p>
        </p:txBody>
      </p:sp>
      <p:pic>
        <p:nvPicPr>
          <p:cNvPr id="5" name="Content Placeholder 4" descr="Screenshot (271)"/>
          <p:cNvPicPr>
            <a:picLocks noChangeAspect="1"/>
          </p:cNvPicPr>
          <p:nvPr>
            <p:ph idx="1"/>
          </p:nvPr>
        </p:nvPicPr>
        <p:blipFill>
          <a:blip r:embed="rId1"/>
          <a:srcRect t="8407" b="5496"/>
          <a:stretch>
            <a:fillRect/>
          </a:stretch>
        </p:blipFill>
        <p:spPr>
          <a:xfrm>
            <a:off x="1038860" y="1524635"/>
            <a:ext cx="10007600" cy="5013960"/>
          </a:xfrm>
          <a:prstGeom prst="rect">
            <a:avLst/>
          </a:prstGeom>
        </p:spPr>
      </p:pic>
      <p:sp>
        <p:nvSpPr>
          <p:cNvPr id="4" name="Flowchart: Manual Operation 3"/>
          <p:cNvSpPr/>
          <p:nvPr/>
        </p:nvSpPr>
        <p:spPr>
          <a:xfrm>
            <a:off x="10883900"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24</a:t>
            </a:r>
            <a:endParaRPr lang="en-IN"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2970"/>
          </a:xfrm>
        </p:spPr>
        <p:txBody>
          <a:bodyPr/>
          <a:p>
            <a:pPr algn="ctr"/>
            <a:r>
              <a:rPr lang="en-IN" altLang="en-US" sz="2800" b="1">
                <a:latin typeface="Times New Roman" panose="02020603050405020304" pitchFamily="18" charset="0"/>
                <a:cs typeface="Times New Roman" panose="02020603050405020304" pitchFamily="18" charset="0"/>
              </a:rPr>
              <a:t>Check CT-Scan </a:t>
            </a:r>
            <a:endParaRPr lang="en-IN" altLang="en-US" sz="2800" b="1">
              <a:latin typeface="Times New Roman" panose="02020603050405020304" pitchFamily="18" charset="0"/>
              <a:cs typeface="Times New Roman" panose="02020603050405020304" pitchFamily="18" charset="0"/>
            </a:endParaRPr>
          </a:p>
        </p:txBody>
      </p:sp>
      <p:pic>
        <p:nvPicPr>
          <p:cNvPr id="25" name="Picture 10" descr="C:\Users\MANISHA\Pictures\Screenshots\Screenshot (272).pngScreenshot (272)"/>
          <p:cNvPicPr>
            <a:picLocks noChangeAspect="1" noChangeArrowheads="1"/>
          </p:cNvPicPr>
          <p:nvPr>
            <p:ph idx="1"/>
          </p:nvPr>
        </p:nvPicPr>
        <p:blipFill>
          <a:blip r:embed="rId1"/>
          <a:srcRect t="8321" b="5055"/>
          <a:stretch>
            <a:fillRect/>
          </a:stretch>
        </p:blipFill>
        <p:spPr>
          <a:xfrm>
            <a:off x="1093470" y="1267460"/>
            <a:ext cx="9900285" cy="5029835"/>
          </a:xfrm>
          <a:prstGeom prst="rect">
            <a:avLst/>
          </a:prstGeom>
          <a:noFill/>
          <a:ln w="9525">
            <a:noFill/>
            <a:miter lim="800000"/>
            <a:headEnd/>
            <a:tailEnd/>
          </a:ln>
        </p:spPr>
      </p:pic>
      <p:sp>
        <p:nvSpPr>
          <p:cNvPr id="3" name="Flowchart: Manual Operation 2"/>
          <p:cNvSpPr/>
          <p:nvPr/>
        </p:nvSpPr>
        <p:spPr>
          <a:xfrm>
            <a:off x="10775950" y="27114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25</a:t>
            </a:r>
            <a:endParaRPr lang="en-IN"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28675"/>
          </a:xfrm>
        </p:spPr>
        <p:txBody>
          <a:bodyPr/>
          <a:p>
            <a:pPr algn="ctr"/>
            <a:r>
              <a:rPr lang="en-IN" altLang="en-US" sz="2800" b="1">
                <a:latin typeface="Times New Roman" panose="02020603050405020304" pitchFamily="18" charset="0"/>
                <a:cs typeface="Times New Roman" panose="02020603050405020304" pitchFamily="18" charset="0"/>
                <a:sym typeface="+mn-ea"/>
              </a:rPr>
              <a:t>CT -scan Covid positive Report</a:t>
            </a:r>
            <a:endParaRPr lang="en-IN" altLang="en-US" sz="2800" b="1">
              <a:latin typeface="Times New Roman" panose="02020603050405020304" pitchFamily="18" charset="0"/>
              <a:cs typeface="Times New Roman" panose="02020603050405020304" pitchFamily="18" charset="0"/>
              <a:sym typeface="+mn-ea"/>
            </a:endParaRPr>
          </a:p>
        </p:txBody>
      </p:sp>
      <p:pic>
        <p:nvPicPr>
          <p:cNvPr id="4" name="Content Placeholder 3" descr="Screenshot (273)"/>
          <p:cNvPicPr>
            <a:picLocks noChangeAspect="1"/>
          </p:cNvPicPr>
          <p:nvPr>
            <p:ph idx="1"/>
          </p:nvPr>
        </p:nvPicPr>
        <p:blipFill>
          <a:blip r:embed="rId1"/>
          <a:srcRect t="9373" b="5169"/>
          <a:stretch>
            <a:fillRect/>
          </a:stretch>
        </p:blipFill>
        <p:spPr>
          <a:xfrm>
            <a:off x="1038860" y="1343660"/>
            <a:ext cx="10218420" cy="4983480"/>
          </a:xfrm>
          <a:prstGeom prst="rect">
            <a:avLst/>
          </a:prstGeom>
        </p:spPr>
      </p:pic>
      <p:sp>
        <p:nvSpPr>
          <p:cNvPr id="3" name="Flowchart: Manual Operation 2"/>
          <p:cNvSpPr/>
          <p:nvPr/>
        </p:nvSpPr>
        <p:spPr>
          <a:xfrm>
            <a:off x="11005185"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a:t>26</a:t>
            </a:r>
            <a:endParaRPr lang="en-IN" sz="24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721995"/>
          </a:xfrm>
        </p:spPr>
        <p:txBody>
          <a:bodyPr/>
          <a:p>
            <a:pPr algn="ctr"/>
            <a:r>
              <a:rPr lang="en-IN" altLang="en-US" sz="2800" b="1">
                <a:latin typeface="Times New Roman" panose="02020603050405020304" pitchFamily="18" charset="0"/>
                <a:cs typeface="Times New Roman" panose="02020603050405020304" pitchFamily="18" charset="0"/>
              </a:rPr>
              <a:t>Analysis</a:t>
            </a:r>
            <a:endParaRPr lang="en-IN" altLang="en-US" sz="2800" b="1">
              <a:latin typeface="Times New Roman" panose="02020603050405020304" pitchFamily="18" charset="0"/>
              <a:cs typeface="Times New Roman" panose="02020603050405020304" pitchFamily="18" charset="0"/>
            </a:endParaRPr>
          </a:p>
        </p:txBody>
      </p:sp>
      <p:pic>
        <p:nvPicPr>
          <p:cNvPr id="29" name="Picture 14" descr="C:\Users\jpinf\Desktop\screen shot\covid\screen shot\Screenshot_2021-03-03 Screenshot(1).png"/>
          <p:cNvPicPr>
            <a:picLocks noChangeAspect="1" noChangeArrowheads="1"/>
          </p:cNvPicPr>
          <p:nvPr>
            <p:ph idx="1"/>
          </p:nvPr>
        </p:nvPicPr>
        <p:blipFill>
          <a:blip r:embed="rId1"/>
          <a:srcRect/>
          <a:stretch>
            <a:fillRect/>
          </a:stretch>
        </p:blipFill>
        <p:spPr>
          <a:xfrm>
            <a:off x="963295" y="1087120"/>
            <a:ext cx="9676765" cy="5481955"/>
          </a:xfrm>
          <a:prstGeom prst="rect">
            <a:avLst/>
          </a:prstGeom>
          <a:noFill/>
          <a:ln w="9525">
            <a:noFill/>
            <a:miter lim="800000"/>
            <a:headEnd/>
            <a:tailEnd/>
          </a:ln>
        </p:spPr>
      </p:pic>
      <p:sp>
        <p:nvSpPr>
          <p:cNvPr id="3" name="Flowchart: Manual Operation 2"/>
          <p:cNvSpPr/>
          <p:nvPr/>
        </p:nvSpPr>
        <p:spPr>
          <a:xfrm>
            <a:off x="10703560" y="34671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27</a:t>
            </a:r>
            <a:endParaRPr lang="en-IN"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591185"/>
          </a:xfrm>
        </p:spPr>
        <p:txBody>
          <a:bodyPr/>
          <a:p>
            <a:pPr algn="ctr"/>
            <a:r>
              <a:rPr lang="en-IN" altLang="en-US" sz="3200" b="1">
                <a:latin typeface="Times New Roman" panose="02020603050405020304" pitchFamily="18" charset="0"/>
                <a:cs typeface="Times New Roman" panose="02020603050405020304" pitchFamily="18" charset="0"/>
              </a:rPr>
              <a:t>CONCLUSION</a:t>
            </a:r>
            <a:endParaRPr lang="en-IN" altLang="en-US" sz="32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45770" y="1538605"/>
            <a:ext cx="11444605" cy="4894580"/>
          </a:xfrm>
        </p:spPr>
        <p:txBody>
          <a:bodyPr/>
          <a:p>
            <a:endParaRPr 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This project demonstrated that a deep transfer learning is feasible to detect COVID-19 disease automatically from chest X-ray or CT-scan by training the learning model with chest X-ray and CT images mixed with COVID-19 patients, which may help doctors more effectively make their clinical decisions.</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This project also gives an insight to how transfer learning was used to automatically detect the COVID-19 disease. </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Due to current pndemic situation, this system can be widely used for detecting covid patient as early as possible.It can be used by any users, radiologists where has its need .</a:t>
            </a:r>
            <a:endParaRPr lang="en-IN" altLang="en-US" sz="2000">
              <a:latin typeface="Times New Roman" panose="02020603050405020304" pitchFamily="18" charset="0"/>
              <a:cs typeface="Times New Roman" panose="02020603050405020304" pitchFamily="18" charset="0"/>
            </a:endParaRPr>
          </a:p>
        </p:txBody>
      </p:sp>
      <p:sp>
        <p:nvSpPr>
          <p:cNvPr id="4" name="Flowchart: Manual Operation 3"/>
          <p:cNvSpPr/>
          <p:nvPr/>
        </p:nvSpPr>
        <p:spPr>
          <a:xfrm>
            <a:off x="10703560" y="34671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28</a:t>
            </a:r>
            <a:endParaRPr lang="en-IN"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88365"/>
          </a:xfrm>
        </p:spPr>
        <p:txBody>
          <a:bodyPr/>
          <a:p>
            <a:pPr algn="ctr"/>
            <a:r>
              <a:rPr lang="en-IN" altLang="en-US" sz="3200" b="1">
                <a:latin typeface="Times New Roman" panose="02020603050405020304" pitchFamily="18" charset="0"/>
                <a:cs typeface="Times New Roman" panose="02020603050405020304" pitchFamily="18" charset="0"/>
              </a:rPr>
              <a:t>FUTURE SCOPE</a:t>
            </a:r>
            <a:endParaRPr lang="en-IN" altLang="en-US" sz="32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76885" y="1615440"/>
            <a:ext cx="11299190" cy="4924425"/>
          </a:xfrm>
        </p:spPr>
        <p:txBody>
          <a:bodyPr/>
          <a:p>
            <a:r>
              <a:rPr lang="en-US" sz="2000">
                <a:latin typeface="Times New Roman" panose="02020603050405020304" pitchFamily="18" charset="0"/>
                <a:cs typeface="Times New Roman" panose="02020603050405020304" pitchFamily="18" charset="0"/>
              </a:rPr>
              <a:t>Right now we are using only image data (i.e., X-rays</a:t>
            </a:r>
            <a:r>
              <a:rPr lang="en-IN" altLang="en-US" sz="2000">
                <a:latin typeface="Times New Roman" panose="02020603050405020304" pitchFamily="18" charset="0"/>
                <a:cs typeface="Times New Roman" panose="02020603050405020304" pitchFamily="18" charset="0"/>
              </a:rPr>
              <a:t> and CT</a:t>
            </a:r>
            <a:r>
              <a:rPr lang="en-US" sz="2000">
                <a:latin typeface="Times New Roman" panose="02020603050405020304" pitchFamily="18" charset="0"/>
                <a:cs typeface="Times New Roman" panose="02020603050405020304" pitchFamily="18" charset="0"/>
              </a:rPr>
              <a:t>) —</a:t>
            </a:r>
            <a:r>
              <a:rPr lang="en-IN" altLang="en-US" sz="2000">
                <a:latin typeface="Times New Roman" panose="02020603050405020304" pitchFamily="18" charset="0"/>
                <a:cs typeface="Times New Roman" panose="02020603050405020304" pitchFamily="18" charset="0"/>
              </a:rPr>
              <a:t>so in future it </a:t>
            </a:r>
            <a:r>
              <a:rPr lang="en-US" sz="2000">
                <a:latin typeface="Times New Roman" panose="02020603050405020304" pitchFamily="18" charset="0"/>
                <a:cs typeface="Times New Roman" panose="02020603050405020304" pitchFamily="18" charset="0"/>
              </a:rPr>
              <a:t>should leverage multiple data sources not limited to just images, including patient vitals, population density etc. Image data by itself is typically not sufficient for these types of applications.</a:t>
            </a:r>
            <a:endParaRPr lang="en-US" sz="2000">
              <a:latin typeface="Times New Roman" panose="02020603050405020304" pitchFamily="18" charset="0"/>
              <a:cs typeface="Times New Roman" panose="02020603050405020304" pitchFamily="18" charset="0"/>
            </a:endParaRPr>
          </a:p>
          <a:p>
            <a:endParaRPr 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sym typeface="+mn-ea"/>
              </a:rPr>
              <a:t>we will need more data at various stages, with the COVID-19 X-rays taken when the patients present several symptoms.</a:t>
            </a:r>
            <a:endParaRPr lang="en-IN" altLang="en-US" sz="2000">
              <a:latin typeface="Times New Roman" panose="02020603050405020304" pitchFamily="18" charset="0"/>
              <a:cs typeface="Times New Roman" panose="02020603050405020304" pitchFamily="18" charset="0"/>
              <a:sym typeface="+mn-ea"/>
            </a:endParaRPr>
          </a:p>
          <a:p>
            <a:endParaRPr lang="en-IN" altLang="en-US" sz="2000">
              <a:latin typeface="Times New Roman" panose="02020603050405020304" pitchFamily="18" charset="0"/>
              <a:cs typeface="Times New Roman" panose="02020603050405020304" pitchFamily="18" charset="0"/>
              <a:sym typeface="+mn-ea"/>
            </a:endParaRPr>
          </a:p>
          <a:p>
            <a:r>
              <a:rPr lang="en-IN" altLang="en-US" sz="2000">
                <a:latin typeface="Times New Roman" panose="02020603050405020304" pitchFamily="18" charset="0"/>
                <a:cs typeface="Times New Roman" panose="02020603050405020304" pitchFamily="18" charset="0"/>
                <a:sym typeface="+mn-ea"/>
              </a:rPr>
              <a:t>I will try to add some more images for MRI etc to detect COVID desease.</a:t>
            </a:r>
            <a:endParaRPr lang="en-IN" altLang="en-US" sz="2000">
              <a:latin typeface="Times New Roman" panose="02020603050405020304" pitchFamily="18" charset="0"/>
              <a:cs typeface="Times New Roman" panose="02020603050405020304" pitchFamily="18" charset="0"/>
            </a:endParaRPr>
          </a:p>
          <a:p>
            <a:endParaRPr 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I will try to improve the Accuracy  using different model like HSGO model(Hybrid-Social-Group-Optimization-algorithm),Inceptionv3, DenseNet121 etc.</a:t>
            </a:r>
            <a:endParaRPr lang="en-IN" altLang="en-US" sz="2000">
              <a:latin typeface="Times New Roman" panose="02020603050405020304" pitchFamily="18" charset="0"/>
              <a:cs typeface="Times New Roman" panose="02020603050405020304" pitchFamily="18" charset="0"/>
            </a:endParaRPr>
          </a:p>
          <a:p>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I will try to show the accuracy and effected part of chest also.</a:t>
            </a:r>
            <a:endParaRPr lang="en-IN" altLang="en-US" sz="2000">
              <a:latin typeface="Times New Roman" panose="02020603050405020304" pitchFamily="18" charset="0"/>
              <a:cs typeface="Times New Roman" panose="02020603050405020304" pitchFamily="18" charset="0"/>
            </a:endParaRPr>
          </a:p>
          <a:p>
            <a:endParaRPr lang="en-IN" altLang="en-US" sz="2000">
              <a:latin typeface="Times New Roman" panose="02020603050405020304" pitchFamily="18" charset="0"/>
              <a:cs typeface="Times New Roman" panose="02020603050405020304" pitchFamily="18" charset="0"/>
            </a:endParaRPr>
          </a:p>
          <a:p>
            <a:pPr marL="0" indent="0">
              <a:buNone/>
            </a:pPr>
            <a:endParaRPr lang="en-IN" altLang="en-US" sz="2000">
              <a:latin typeface="Times New Roman" panose="02020603050405020304" pitchFamily="18" charset="0"/>
              <a:cs typeface="Times New Roman" panose="02020603050405020304" pitchFamily="18" charset="0"/>
            </a:endParaRPr>
          </a:p>
        </p:txBody>
      </p:sp>
      <p:sp>
        <p:nvSpPr>
          <p:cNvPr id="4" name="Flowchart: Manual Operation 3"/>
          <p:cNvSpPr/>
          <p:nvPr/>
        </p:nvSpPr>
        <p:spPr>
          <a:xfrm>
            <a:off x="10703560" y="34671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29</a:t>
            </a:r>
            <a:endParaRPr lang="en-IN"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0370"/>
          </a:xfrm>
        </p:spPr>
        <p:txBody>
          <a:bodyPr>
            <a:normAutofit/>
          </a:bodyPr>
          <a:lstStyle/>
          <a:p>
            <a:pPr algn="ctr"/>
            <a:r>
              <a:rPr lang="en-IN" sz="3200" b="1" dirty="0">
                <a:latin typeface="Times New Roman" panose="02020603050405020304" pitchFamily="18" charset="0"/>
                <a:cs typeface="Times New Roman" panose="02020603050405020304" pitchFamily="18" charset="0"/>
              </a:rPr>
              <a:t>ABSTRACT</a:t>
            </a:r>
            <a:endParaRPr lang="en-IN" sz="3200" b="1"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702310" y="1438910"/>
            <a:ext cx="10840720" cy="5204460"/>
          </a:xfrm>
        </p:spPr>
        <p:txBody>
          <a:bodyPr>
            <a:normAutofit lnSpcReduction="20000"/>
          </a:bodyPr>
          <a:lstStyle/>
          <a:p>
            <a:pPr>
              <a:buFont typeface="Wingdings" panose="05000000000000000000" charset="0"/>
              <a:buChar char="Ø"/>
            </a:pPr>
            <a:r>
              <a:rPr lang="en-US" sz="2000">
                <a:latin typeface="Times New Roman" panose="02020603050405020304" pitchFamily="18" charset="0"/>
                <a:cs typeface="Times New Roman" panose="02020603050405020304" pitchFamily="18" charset="0"/>
                <a:sym typeface="+mn-ea"/>
              </a:rPr>
              <a:t>Several countries are under lockdown today because of the exponentially increasing number of COVID-19 cases. The one factor that can contain the virus, apart from an increase in hygiene and social distancing, is early diagnosis to effectively isolate carriers of the disease.</a:t>
            </a:r>
            <a:endParaRPr lang="en-US" sz="2000">
              <a:latin typeface="Times New Roman" panose="02020603050405020304" pitchFamily="18" charset="0"/>
              <a:cs typeface="Times New Roman" panose="02020603050405020304" pitchFamily="18" charset="0"/>
              <a:sym typeface="+mn-ea"/>
            </a:endParaRPr>
          </a:p>
          <a:p>
            <a:pPr>
              <a:buFont typeface="Wingdings" panose="05000000000000000000" charset="0"/>
              <a:buChar char="Ø"/>
            </a:pPr>
            <a:endParaRPr lang="en-US" sz="200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sz="2000" dirty="0">
                <a:latin typeface="Times New Roman" panose="02020603050405020304" pitchFamily="18" charset="0"/>
                <a:cs typeface="Times New Roman" panose="02020603050405020304" pitchFamily="18" charset="0"/>
              </a:rPr>
              <a:t>Limited availability of viral testing kits and the time-consuming nature of these tests is making radiology come to the forefront of diagnosis. The report given by them is turning out to be a key element in deciding the treatment. </a:t>
            </a:r>
            <a:endParaRPr lang="en-IN" sz="2000"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sz="2000" dirty="0">
                <a:latin typeface="Times New Roman" panose="02020603050405020304" pitchFamily="18" charset="0"/>
                <a:cs typeface="Times New Roman" panose="02020603050405020304" pitchFamily="18" charset="0"/>
              </a:rPr>
              <a:t>COVID-19’s rate of transmission depends on our capacity to reliably identify infected patients, with a low percentage of false negatives. Timely detection of the disease enables the implementation of all supportive care required by the affected patients as well as isolation to prevent spread.</a:t>
            </a:r>
            <a:endParaRPr lang="en-IN" sz="2000" dirty="0">
              <a:latin typeface="Times New Roman" panose="02020603050405020304" pitchFamily="18" charset="0"/>
              <a:cs typeface="Times New Roman" panose="02020603050405020304" pitchFamily="18" charset="0"/>
            </a:endParaRPr>
          </a:p>
          <a:p>
            <a:pPr>
              <a:buFont typeface="Wingdings" panose="05000000000000000000" charset="0"/>
              <a:buChar char="Ø"/>
            </a:pPr>
            <a:endParaRPr lang="en-IN" sz="2000"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sz="2000" dirty="0">
                <a:latin typeface="Times New Roman" panose="02020603050405020304" pitchFamily="18" charset="0"/>
                <a:cs typeface="Times New Roman" panose="02020603050405020304" pitchFamily="18" charset="0"/>
              </a:rPr>
              <a:t>In COVID-19 scenario, covid infected people is easily captured through their property like fever, blowing nose ,head pain and body pain etc. but in this COVID 2.0 ,we found some of the people who have no any activity like this ,they also effected with covid . </a:t>
            </a:r>
            <a:endParaRPr lang="en-IN" sz="2000"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sz="2000" dirty="0">
                <a:latin typeface="Times New Roman" panose="02020603050405020304" pitchFamily="18" charset="0"/>
                <a:cs typeface="Times New Roman" panose="02020603050405020304" pitchFamily="18" charset="0"/>
              </a:rPr>
              <a:t>we will do test to find the covid positive people but that test took 3 days or more time to find this .so for solving that solution we use xray and ct-scan report to find the effected people within one hour. Here we used more than 100 images dataset for postive and 100 plus images for covid negative and use that image to find covid positive patient. It will give 97% accuracy.</a:t>
            </a:r>
            <a:endParaRPr lang="en-IN" sz="2000" dirty="0">
              <a:latin typeface="Times New Roman" panose="02020603050405020304" pitchFamily="18" charset="0"/>
              <a:cs typeface="Times New Roman" panose="02020603050405020304" pitchFamily="18" charset="0"/>
            </a:endParaRPr>
          </a:p>
          <a:p>
            <a:pPr>
              <a:buFont typeface="Wingdings" panose="05000000000000000000" charset="0"/>
              <a:buChar char="Ø"/>
            </a:pPr>
            <a:endParaRPr lang="en-IN" sz="2000" dirty="0">
              <a:latin typeface="Times New Roman" panose="02020603050405020304" pitchFamily="18" charset="0"/>
              <a:cs typeface="Times New Roman" panose="02020603050405020304" pitchFamily="18" charset="0"/>
            </a:endParaRPr>
          </a:p>
        </p:txBody>
      </p:sp>
      <p:sp>
        <p:nvSpPr>
          <p:cNvPr id="5" name="Flowchart: Manual Operation 4"/>
          <p:cNvSpPr/>
          <p:nvPr/>
        </p:nvSpPr>
        <p:spPr>
          <a:xfrm>
            <a:off x="10643235"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03</a:t>
            </a:r>
            <a:endParaRPr lang="en-I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1024255"/>
          </a:xfrm>
        </p:spPr>
        <p:txBody>
          <a:bodyPr/>
          <a:p>
            <a:pPr algn="ctr"/>
            <a:r>
              <a:rPr lang="en-IN" altLang="en-US" sz="3200" b="1">
                <a:latin typeface="Times New Roman" panose="02020603050405020304" pitchFamily="18" charset="0"/>
                <a:cs typeface="Times New Roman" panose="02020603050405020304" pitchFamily="18" charset="0"/>
              </a:rPr>
              <a:t>REFERENCES</a:t>
            </a:r>
            <a:endParaRPr lang="en-IN" altLang="en-US" sz="32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431800" y="1780540"/>
            <a:ext cx="11344275" cy="4396740"/>
          </a:xfrm>
        </p:spPr>
        <p:txBody>
          <a:bodyPr>
            <a:normAutofit lnSpcReduction="10000"/>
          </a:bodyPr>
          <a:p>
            <a:r>
              <a:rPr lang="en-IN" altLang="en-US" sz="2000">
                <a:latin typeface="Times New Roman" panose="02020603050405020304" pitchFamily="18" charset="0"/>
                <a:cs typeface="Times New Roman" panose="02020603050405020304" pitchFamily="18" charset="0"/>
              </a:rPr>
              <a:t>“</a:t>
            </a:r>
            <a:r>
              <a:rPr lang="en-US" sz="2000" b="1">
                <a:latin typeface="Times New Roman" panose="02020603050405020304" pitchFamily="18" charset="0"/>
                <a:cs typeface="Times New Roman" panose="02020603050405020304" pitchFamily="18" charset="0"/>
              </a:rPr>
              <a:t>Artificial Intelligence and COVID-19: Deep Learning Approaches for Diagnosis and Treatment</a:t>
            </a:r>
            <a:r>
              <a:rPr lang="en-IN" altLang="en-US" sz="2000">
                <a:latin typeface="Times New Roman" panose="02020603050405020304" pitchFamily="18" charset="0"/>
                <a:cs typeface="Times New Roman" panose="02020603050405020304" pitchFamily="18" charset="0"/>
              </a:rPr>
              <a:t>”,Mohammad Jamshidi,Ali Lalbakhsh,Jakub Talla,Zdeněk Peroutka,Luigi La Spada,School of Engineering and the Built Environment, Edinburgh Napier University, Edinburgh, U.K.</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C. Huang et al., "</a:t>
            </a:r>
            <a:r>
              <a:rPr lang="en-IN" altLang="en-US" sz="2000" b="1">
                <a:latin typeface="Times New Roman" panose="02020603050405020304" pitchFamily="18" charset="0"/>
                <a:cs typeface="Times New Roman" panose="02020603050405020304" pitchFamily="18" charset="0"/>
              </a:rPr>
              <a:t>Clinical features of patients infected with 2019 novel coronavirus in Wuhan China</a:t>
            </a:r>
            <a:r>
              <a:rPr lang="en-IN" altLang="en-US" sz="2000">
                <a:latin typeface="Times New Roman" panose="02020603050405020304" pitchFamily="18" charset="0"/>
                <a:cs typeface="Times New Roman" panose="02020603050405020304" pitchFamily="18" charset="0"/>
              </a:rPr>
              <a:t>", THE LANCET, vol. 395, pp. 497-506, 2020.</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N. Chen, M. Zhou, X. Dong, J. Qu, F. Gong, Y. Han, et al., "</a:t>
            </a:r>
            <a:r>
              <a:rPr lang="en-IN" altLang="en-US" sz="2000" b="1">
                <a:latin typeface="Times New Roman" panose="02020603050405020304" pitchFamily="18" charset="0"/>
                <a:cs typeface="Times New Roman" panose="02020603050405020304" pitchFamily="18" charset="0"/>
              </a:rPr>
              <a:t>Epidemiological and clinical characteristics of 99 cases of 2019 novel coronavirus pneumonia in Wuhan China: A descriptive study</a:t>
            </a:r>
            <a:r>
              <a:rPr lang="en-IN" altLang="en-US" sz="2000">
                <a:latin typeface="Times New Roman" panose="02020603050405020304" pitchFamily="18" charset="0"/>
                <a:cs typeface="Times New Roman" panose="02020603050405020304" pitchFamily="18" charset="0"/>
              </a:rPr>
              <a:t>", Lancet, vol. 395, no. 10223, pp. 507-513, Feb. 2020</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D. Wang, B. Hu, C. Hu, F. Zhu, X. Liu, J. Zhang, et al., "</a:t>
            </a:r>
            <a:r>
              <a:rPr lang="en-IN" altLang="en-US" sz="2000" b="1">
                <a:latin typeface="Times New Roman" panose="02020603050405020304" pitchFamily="18" charset="0"/>
                <a:cs typeface="Times New Roman" panose="02020603050405020304" pitchFamily="18" charset="0"/>
              </a:rPr>
              <a:t>Clinical characteristics of 138 hospitalized patients with 2019 novel coronavirus–infected pneumonia in Wuhan China</a:t>
            </a:r>
            <a:r>
              <a:rPr lang="en-IN" altLang="en-US" sz="2000">
                <a:latin typeface="Times New Roman" panose="02020603050405020304" pitchFamily="18" charset="0"/>
                <a:cs typeface="Times New Roman" panose="02020603050405020304" pitchFamily="18" charset="0"/>
              </a:rPr>
              <a:t>", Jama, vol. 323, no. 11, pp. 1061-1069, 2020.</a:t>
            </a:r>
            <a:endParaRPr lang="en-IN" altLang="en-US" sz="2000">
              <a:latin typeface="Times New Roman" panose="02020603050405020304" pitchFamily="18" charset="0"/>
              <a:cs typeface="Times New Roman" panose="02020603050405020304" pitchFamily="18" charset="0"/>
            </a:endParaRPr>
          </a:p>
          <a:p>
            <a:r>
              <a:rPr lang="en-IN" altLang="en-US" sz="2000">
                <a:latin typeface="Times New Roman" panose="02020603050405020304" pitchFamily="18" charset="0"/>
                <a:cs typeface="Times New Roman" panose="02020603050405020304" pitchFamily="18" charset="0"/>
              </a:rPr>
              <a:t>K. Liu, Y.-Y. Fang, Y. Deng, W. Liu, M.-F. Wang, J.-P. Ma, et al., "</a:t>
            </a:r>
            <a:r>
              <a:rPr lang="en-IN" altLang="en-US" sz="2000" b="1">
                <a:latin typeface="Times New Roman" panose="02020603050405020304" pitchFamily="18" charset="0"/>
                <a:cs typeface="Times New Roman" panose="02020603050405020304" pitchFamily="18" charset="0"/>
              </a:rPr>
              <a:t>Clinical characteristics of novel coronavirus cases in tertiary hospitals in Hubei province</a:t>
            </a:r>
            <a:r>
              <a:rPr lang="en-IN" altLang="en-US" sz="2000">
                <a:latin typeface="Times New Roman" panose="02020603050405020304" pitchFamily="18" charset="0"/>
                <a:cs typeface="Times New Roman" panose="02020603050405020304" pitchFamily="18" charset="0"/>
              </a:rPr>
              <a:t>", Chin. Med. J., vol. 133, no. 9, pp. 1025-1031, May 2020.</a:t>
            </a:r>
            <a:endParaRPr lang="en-IN" altLang="en-US" sz="2000">
              <a:latin typeface="Times New Roman" panose="02020603050405020304" pitchFamily="18" charset="0"/>
              <a:cs typeface="Times New Roman" panose="02020603050405020304" pitchFamily="18" charset="0"/>
            </a:endParaRPr>
          </a:p>
        </p:txBody>
      </p:sp>
      <p:sp>
        <p:nvSpPr>
          <p:cNvPr id="4" name="Flowchart: Manual Operation 3"/>
          <p:cNvSpPr/>
          <p:nvPr/>
        </p:nvSpPr>
        <p:spPr>
          <a:xfrm>
            <a:off x="10703560" y="34671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30</a:t>
            </a:r>
            <a:endParaRPr lang="en-IN"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marL="0" indent="0">
              <a:buNone/>
            </a:pPr>
            <a:endParaRPr lang="en-IN" dirty="0"/>
          </a:p>
          <a:p>
            <a:pPr marL="0" indent="0">
              <a:buNone/>
            </a:pPr>
            <a:endParaRPr lang="en-IN" dirty="0"/>
          </a:p>
          <a:p>
            <a:pPr marL="0" indent="0">
              <a:buNone/>
            </a:pPr>
            <a:endParaRPr lang="en-IN" dirty="0"/>
          </a:p>
          <a:p>
            <a:pPr marL="0" indent="0">
              <a:buNone/>
            </a:pPr>
            <a:r>
              <a:rPr lang="en-IN" dirty="0"/>
              <a:t>							</a:t>
            </a:r>
            <a:endParaRPr lang="en-IN" dirty="0"/>
          </a:p>
          <a:p>
            <a:pPr marL="0" indent="0">
              <a:buNone/>
            </a:pPr>
            <a:r>
              <a:rPr lang="en-IN" dirty="0"/>
              <a:t>							</a:t>
            </a:r>
            <a:endParaRPr lang="en-IN" dirty="0"/>
          </a:p>
          <a:p>
            <a:pPr marL="0" indent="0">
              <a:buNone/>
            </a:pPr>
            <a:r>
              <a:rPr lang="en-IN" dirty="0"/>
              <a:t>						</a:t>
            </a:r>
            <a:r>
              <a:rPr lang="en-IN" sz="3600" b="1" dirty="0">
                <a:latin typeface="Times New Roman" panose="02020603050405020304" pitchFamily="18" charset="0"/>
                <a:cs typeface="Times New Roman" panose="02020603050405020304" pitchFamily="18" charset="0"/>
              </a:rPr>
              <a:t>THANK YOU……....</a:t>
            </a:r>
            <a:endParaRPr lang="en-IN" sz="3600" b="1" dirty="0">
              <a:latin typeface="Times New Roman" panose="02020603050405020304" pitchFamily="18" charset="0"/>
              <a:cs typeface="Times New Roman" panose="02020603050405020304" pitchFamily="18" charset="0"/>
            </a:endParaRPr>
          </a:p>
        </p:txBody>
      </p:sp>
      <p:sp>
        <p:nvSpPr>
          <p:cNvPr id="4" name="Flowchart: Manual Operation 3"/>
          <p:cNvSpPr/>
          <p:nvPr/>
        </p:nvSpPr>
        <p:spPr>
          <a:xfrm>
            <a:off x="10703560" y="34671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31</a:t>
            </a:r>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660370"/>
          </a:xfrm>
        </p:spPr>
        <p:txBody>
          <a:bodyPr/>
          <a:lstStyle/>
          <a:p>
            <a:pPr algn="ctr"/>
            <a:r>
              <a:rPr lang="en-US" altLang="zh-CN" sz="3200" b="1">
                <a:latin typeface="Times New Roman" panose="02020603050405020304" pitchFamily="18" charset="0"/>
                <a:ea typeface="Arial" panose="020B0604020202020204" pitchFamily="34" charset="0"/>
                <a:sym typeface="Arial" panose="020B0604020202020204" pitchFamily="34" charset="0"/>
              </a:rPr>
              <a:t>E</a:t>
            </a:r>
            <a:r>
              <a:rPr lang="en-IN" altLang="en-US" sz="3200" b="1">
                <a:latin typeface="Times New Roman" panose="02020603050405020304" pitchFamily="18" charset="0"/>
                <a:ea typeface="Arial" panose="020B0604020202020204" pitchFamily="34" charset="0"/>
                <a:sym typeface="Arial" panose="020B0604020202020204" pitchFamily="34" charset="0"/>
              </a:rPr>
              <a:t>XISTING</a:t>
            </a:r>
            <a:r>
              <a:rPr lang="en-US" altLang="zh-CN" sz="3200" b="1">
                <a:latin typeface="Times New Roman" panose="02020603050405020304" pitchFamily="18" charset="0"/>
                <a:ea typeface="Arial" panose="020B0604020202020204" pitchFamily="34" charset="0"/>
                <a:sym typeface="Arial" panose="020B0604020202020204" pitchFamily="34" charset="0"/>
              </a:rPr>
              <a:t> </a:t>
            </a:r>
            <a:r>
              <a:rPr lang="en-IN" altLang="en-US" sz="3200" b="1">
                <a:latin typeface="Times New Roman" panose="02020603050405020304" pitchFamily="18" charset="0"/>
                <a:ea typeface="Arial" panose="020B0604020202020204" pitchFamily="34" charset="0"/>
                <a:sym typeface="Arial" panose="020B0604020202020204" pitchFamily="34" charset="0"/>
              </a:rPr>
              <a:t> </a:t>
            </a:r>
            <a:r>
              <a:rPr lang="en-US" altLang="zh-CN" sz="3200" b="1">
                <a:latin typeface="Times New Roman" panose="02020603050405020304" pitchFamily="18" charset="0"/>
                <a:ea typeface="Arial" panose="020B0604020202020204" pitchFamily="34" charset="0"/>
                <a:sym typeface="Arial" panose="020B0604020202020204" pitchFamily="34" charset="0"/>
              </a:rPr>
              <a:t>S</a:t>
            </a:r>
            <a:r>
              <a:rPr lang="en-IN" altLang="en-US" sz="3200" b="1">
                <a:latin typeface="Times New Roman" panose="02020603050405020304" pitchFamily="18" charset="0"/>
                <a:ea typeface="Arial" panose="020B0604020202020204" pitchFamily="34" charset="0"/>
                <a:sym typeface="Arial" panose="020B0604020202020204" pitchFamily="34" charset="0"/>
              </a:rPr>
              <a:t>YSTEM</a:t>
            </a:r>
            <a:endParaRPr lang="en-IN" altLang="en-US" sz="3200" b="1" dirty="0">
              <a:latin typeface="Times New Roman" panose="02020603050405020304" pitchFamily="18" charset="0"/>
              <a:ea typeface="Arial" panose="020B0604020202020204" pitchFamily="34" charset="0"/>
              <a:cs typeface="Times New Roman" panose="02020603050405020304" pitchFamily="18" charset="0"/>
              <a:sym typeface="Arial" panose="020B0604020202020204" pitchFamily="34" charset="0"/>
            </a:endParaRPr>
          </a:p>
        </p:txBody>
      </p:sp>
      <p:sp>
        <p:nvSpPr>
          <p:cNvPr id="3" name="Content Placeholder 2"/>
          <p:cNvSpPr>
            <a:spLocks noGrp="1"/>
          </p:cNvSpPr>
          <p:nvPr>
            <p:ph idx="1"/>
          </p:nvPr>
        </p:nvSpPr>
        <p:spPr>
          <a:xfrm>
            <a:off x="642620" y="1393190"/>
            <a:ext cx="10563225" cy="4873625"/>
          </a:xfrm>
        </p:spPr>
        <p:txBody>
          <a:bodyPr>
            <a:normAutofit/>
          </a:bodyPr>
          <a:lstStyle/>
          <a:p>
            <a:pPr>
              <a:buFont typeface="Wingdings" panose="05000000000000000000" charset="0"/>
              <a:buChar char="Ø"/>
            </a:pPr>
            <a:r>
              <a:rPr lang="en-IN" sz="2000" dirty="0">
                <a:latin typeface="Times New Roman" panose="02020603050405020304" pitchFamily="18" charset="0"/>
                <a:cs typeface="Times New Roman" panose="02020603050405020304" pitchFamily="18" charset="0"/>
              </a:rPr>
              <a:t>We used RT-PCR test for finding the covid positive but it is expensive, as it requires trained professionals, RNA extraction machines, and a laboratory.</a:t>
            </a:r>
            <a:endParaRPr lang="en-IN" sz="2000"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sz="2000" dirty="0">
                <a:latin typeface="Times New Roman" panose="02020603050405020304" pitchFamily="18" charset="0"/>
                <a:cs typeface="Times New Roman" panose="02020603050405020304" pitchFamily="18" charset="0"/>
              </a:rPr>
              <a:t>It takes minimum four hours  to get the RT-PCR test results , however, the results are available in one day due to time taken in collection and in the transportation of samples to the labs.If the testing lab is far from the place where the sample of the person has been collected, the test result may be available after 48 hours or more, in some cases.</a:t>
            </a:r>
            <a:endParaRPr lang="en-IN" sz="2000"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sz="2000" dirty="0">
                <a:latin typeface="Times New Roman" panose="02020603050405020304" pitchFamily="18" charset="0"/>
                <a:cs typeface="Times New Roman" panose="02020603050405020304" pitchFamily="18" charset="0"/>
              </a:rPr>
              <a:t>On the other hand, the results of the rapid antigen test can come out in about half an hour but the accuracy is less than that of an RT PCR test.</a:t>
            </a:r>
            <a:endParaRPr lang="en-IN" sz="2000"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sz="2000" dirty="0">
                <a:latin typeface="Times New Roman" panose="02020603050405020304" pitchFamily="18" charset="0"/>
                <a:cs typeface="Times New Roman" panose="02020603050405020304" pitchFamily="18" charset="0"/>
              </a:rPr>
              <a:t> The Indian Council of Medical Research had earlier quoted Rs.4,500 as the cost of PCR-Test for private laboratories in India, same as the pathology lab. At present, the price of an RT-PCR test to detect COVID-19 is somewhere between Rs. 2,200 and Rs.3,000 in India</a:t>
            </a:r>
            <a:endParaRPr lang="en-IN" sz="2000"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sz="2000" dirty="0">
                <a:latin typeface="Times New Roman" panose="02020603050405020304" pitchFamily="18" charset="0"/>
                <a:cs typeface="Times New Roman" panose="02020603050405020304" pitchFamily="18" charset="0"/>
              </a:rPr>
              <a:t>Because of time consuming  and cost ,most of people didn’t do their RT-PCR test .</a:t>
            </a:r>
            <a:endParaRPr lang="en-IN" sz="2000" dirty="0">
              <a:latin typeface="Times New Roman" panose="02020603050405020304" pitchFamily="18" charset="0"/>
              <a:cs typeface="Times New Roman" panose="02020603050405020304" pitchFamily="18" charset="0"/>
            </a:endParaRPr>
          </a:p>
        </p:txBody>
      </p:sp>
      <p:sp>
        <p:nvSpPr>
          <p:cNvPr id="5" name="Flowchart: Manual Operation 4"/>
          <p:cNvSpPr/>
          <p:nvPr/>
        </p:nvSpPr>
        <p:spPr>
          <a:xfrm>
            <a:off x="10688320" y="27178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04</a:t>
            </a:r>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903605"/>
          </a:xfrm>
        </p:spPr>
        <p:txBody>
          <a:bodyPr/>
          <a:p>
            <a:pPr algn="ctr"/>
            <a:r>
              <a:rPr lang="en-US" sz="3200" b="1">
                <a:latin typeface="Times New Roman" panose="02020603050405020304" pitchFamily="18" charset="0"/>
                <a:cs typeface="Times New Roman" panose="02020603050405020304" pitchFamily="18" charset="0"/>
              </a:rPr>
              <a:t>DISADVANTAGE</a:t>
            </a:r>
            <a:endParaRPr lang="en-US" sz="32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p>
            <a:pPr marL="457200" indent="-457200">
              <a:buAutoNum type="arabicPeriod"/>
            </a:pPr>
            <a:r>
              <a:rPr lang="en-US" sz="2000">
                <a:latin typeface="Times New Roman" panose="02020603050405020304" pitchFamily="18" charset="0"/>
                <a:cs typeface="Times New Roman" panose="02020603050405020304" pitchFamily="18" charset="0"/>
              </a:rPr>
              <a:t>Time consuming</a:t>
            </a:r>
            <a:endParaRPr lang="en-US" sz="2000">
              <a:latin typeface="Times New Roman" panose="02020603050405020304" pitchFamily="18" charset="0"/>
              <a:cs typeface="Times New Roman" panose="02020603050405020304" pitchFamily="18" charset="0"/>
            </a:endParaRPr>
          </a:p>
          <a:p>
            <a:pPr marL="457200" indent="-457200">
              <a:buAutoNum type="arabicPeriod"/>
            </a:pPr>
            <a:r>
              <a:rPr lang="en-US" sz="2000">
                <a:latin typeface="Times New Roman" panose="02020603050405020304" pitchFamily="18" charset="0"/>
                <a:cs typeface="Times New Roman" panose="02020603050405020304" pitchFamily="18" charset="0"/>
              </a:rPr>
              <a:t>Costly compare to proposed system</a:t>
            </a:r>
            <a:endParaRPr lang="en-US" sz="2000">
              <a:latin typeface="Times New Roman" panose="02020603050405020304" pitchFamily="18" charset="0"/>
              <a:cs typeface="Times New Roman" panose="02020603050405020304" pitchFamily="18" charset="0"/>
            </a:endParaRPr>
          </a:p>
          <a:p>
            <a:pPr marL="457200" indent="-457200">
              <a:buAutoNum type="arabicPeriod"/>
            </a:pPr>
            <a:r>
              <a:rPr lang="en-US" altLang="en-IN" sz="2000" dirty="0">
                <a:latin typeface="Times New Roman" panose="02020603050405020304" pitchFamily="18" charset="0"/>
                <a:cs typeface="Times New Roman" panose="02020603050405020304" pitchFamily="18" charset="0"/>
                <a:sym typeface="+mn-ea"/>
              </a:rPr>
              <a:t>R</a:t>
            </a:r>
            <a:r>
              <a:rPr lang="en-IN" sz="2000" dirty="0">
                <a:latin typeface="Times New Roman" panose="02020603050405020304" pitchFamily="18" charset="0"/>
                <a:cs typeface="Times New Roman" panose="02020603050405020304" pitchFamily="18" charset="0"/>
                <a:sym typeface="+mn-ea"/>
              </a:rPr>
              <a:t>equires trained professionals, RNA extraction machines, and a laboratory.</a:t>
            </a:r>
            <a:endParaRPr lang="en-US" sz="2000">
              <a:latin typeface="Times New Roman" panose="02020603050405020304" pitchFamily="18" charset="0"/>
              <a:cs typeface="Times New Roman" panose="02020603050405020304" pitchFamily="18" charset="0"/>
            </a:endParaRPr>
          </a:p>
          <a:p>
            <a:endParaRPr lang="en-US" sz="2000">
              <a:latin typeface="Times New Roman" panose="02020603050405020304" pitchFamily="18" charset="0"/>
              <a:cs typeface="Times New Roman" panose="02020603050405020304" pitchFamily="18" charset="0"/>
            </a:endParaRPr>
          </a:p>
        </p:txBody>
      </p:sp>
      <p:sp>
        <p:nvSpPr>
          <p:cNvPr id="5" name="Flowchart: Manual Operation 4"/>
          <p:cNvSpPr/>
          <p:nvPr/>
        </p:nvSpPr>
        <p:spPr>
          <a:xfrm>
            <a:off x="10522585" y="271780"/>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05</a:t>
            </a:r>
            <a:endParaRPr lang="en-IN"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894080"/>
          </a:xfrm>
        </p:spPr>
        <p:txBody>
          <a:bodyPr/>
          <a:p>
            <a:pPr algn="ctr"/>
            <a:r>
              <a:rPr lang="en-IN" altLang="en-US" sz="3200" b="1">
                <a:latin typeface="Times New Roman" panose="02020603050405020304" pitchFamily="18" charset="0"/>
                <a:cs typeface="Times New Roman" panose="02020603050405020304" pitchFamily="18" charset="0"/>
              </a:rPr>
              <a:t>PROPOSED  SYSTEM</a:t>
            </a:r>
            <a:endParaRPr lang="en-IN" altLang="en-US" sz="32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838200" y="1482725"/>
            <a:ext cx="10515600" cy="4694555"/>
          </a:xfrm>
        </p:spPr>
        <p:txBody>
          <a:bodyPr/>
          <a:p>
            <a:pPr>
              <a:buFont typeface="Wingdings" panose="05000000000000000000" charset="0"/>
              <a:buChar char="Ø"/>
            </a:pPr>
            <a:r>
              <a:rPr lang="en-IN" altLang="en-US" sz="2000">
                <a:latin typeface="Times New Roman" panose="02020603050405020304" pitchFamily="18" charset="0"/>
                <a:cs typeface="Times New Roman" panose="02020603050405020304" pitchFamily="18" charset="0"/>
              </a:rPr>
              <a:t> </a:t>
            </a:r>
            <a:r>
              <a:rPr lang="en-US" sz="2000">
                <a:latin typeface="Times New Roman" panose="02020603050405020304" pitchFamily="18" charset="0"/>
                <a:cs typeface="Times New Roman" panose="02020603050405020304" pitchFamily="18" charset="0"/>
              </a:rPr>
              <a:t>AI approaches can be useful in eliminating disadvantages such as insufficient number of available RT-PCR test kits, test costs, and waiting time of test results.</a:t>
            </a:r>
            <a:endParaRPr lang="en-US" sz="200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a:latin typeface="Times New Roman" panose="02020603050405020304" pitchFamily="18" charset="0"/>
                <a:cs typeface="Times New Roman" panose="02020603050405020304" pitchFamily="18" charset="0"/>
              </a:rPr>
              <a:t> It is </a:t>
            </a:r>
            <a:r>
              <a:rPr lang="en-US" sz="2000">
                <a:latin typeface="Times New Roman" panose="02020603050405020304" pitchFamily="18" charset="0"/>
                <a:cs typeface="Times New Roman" panose="02020603050405020304" pitchFamily="18" charset="0"/>
              </a:rPr>
              <a:t> simple, accurate, and fast AI models may be helpful to overcome this problem and provide timely assistance to patients. </a:t>
            </a:r>
            <a:endParaRPr lang="en-US" sz="200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a:latin typeface="Times New Roman" panose="02020603050405020304" pitchFamily="18" charset="0"/>
                <a:cs typeface="Times New Roman" panose="02020603050405020304" pitchFamily="18" charset="0"/>
              </a:rPr>
              <a:t> </a:t>
            </a:r>
            <a:r>
              <a:rPr lang="en-US" sz="2000">
                <a:latin typeface="Times New Roman" panose="02020603050405020304" pitchFamily="18" charset="0"/>
                <a:cs typeface="Times New Roman" panose="02020603050405020304" pitchFamily="18" charset="0"/>
              </a:rPr>
              <a:t>The proposed model has an end-to-end architecture without using any feature extraction methods, and it requires raw chest X-ray images to return the diagnosis. </a:t>
            </a:r>
            <a:endParaRPr lang="en-US" sz="200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a:latin typeface="Times New Roman" panose="02020603050405020304" pitchFamily="18" charset="0"/>
                <a:cs typeface="Times New Roman" panose="02020603050405020304" pitchFamily="18" charset="0"/>
              </a:rPr>
              <a:t> </a:t>
            </a:r>
            <a:r>
              <a:rPr lang="en-US" sz="2000">
                <a:latin typeface="Times New Roman" panose="02020603050405020304" pitchFamily="18" charset="0"/>
                <a:cs typeface="Times New Roman" panose="02020603050405020304" pitchFamily="18" charset="0"/>
              </a:rPr>
              <a:t>The models can be readily used in healthcare centers. There is no need to wait long hours for the radiologists to screen  the images. Thus, healthcare workers and patient  relatives can focus on isolation of suspicious cases so that treatment can begin</a:t>
            </a:r>
            <a:r>
              <a:rPr lang="en-IN" altLang="en-US" sz="2000">
                <a:latin typeface="Times New Roman" panose="02020603050405020304" pitchFamily="18" charset="0"/>
                <a:cs typeface="Times New Roman" panose="02020603050405020304" pitchFamily="18" charset="0"/>
              </a:rPr>
              <a:t>.</a:t>
            </a:r>
            <a:endParaRPr lang="en-IN" altLang="en-US" sz="200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a:latin typeface="Times New Roman" panose="02020603050405020304" pitchFamily="18" charset="0"/>
                <a:cs typeface="Times New Roman" panose="02020603050405020304" pitchFamily="18" charset="0"/>
              </a:rPr>
              <a:t> The spread of the disease can be significantly reduced. The patients can seek a second opinion if they are diagnosed as positive by our  system. Hence,  waiting time  can  be  significantly  reduced, and  it  will alleviate  clinician workload.</a:t>
            </a:r>
            <a:endParaRPr lang="en-IN" altLang="en-US" sz="2000">
              <a:latin typeface="Times New Roman" panose="02020603050405020304" pitchFamily="18" charset="0"/>
              <a:cs typeface="Times New Roman" panose="02020603050405020304" pitchFamily="18" charset="0"/>
            </a:endParaRPr>
          </a:p>
        </p:txBody>
      </p:sp>
      <p:sp>
        <p:nvSpPr>
          <p:cNvPr id="5" name="Flowchart: Manual Operation 4"/>
          <p:cNvSpPr/>
          <p:nvPr/>
        </p:nvSpPr>
        <p:spPr>
          <a:xfrm>
            <a:off x="10718165" y="25590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06</a:t>
            </a:r>
            <a:endParaRPr lang="en-I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3200" b="1">
                <a:latin typeface="Times New Roman" panose="02020603050405020304" pitchFamily="18" charset="0"/>
                <a:cs typeface="Times New Roman" panose="02020603050405020304" pitchFamily="18" charset="0"/>
              </a:rPr>
              <a:t>A</a:t>
            </a:r>
            <a:r>
              <a:rPr lang="en-IN" altLang="en-US" sz="3200" b="1">
                <a:latin typeface="Times New Roman" panose="02020603050405020304" pitchFamily="18" charset="0"/>
                <a:cs typeface="Times New Roman" panose="02020603050405020304" pitchFamily="18" charset="0"/>
              </a:rPr>
              <a:t>DVANTAGES</a:t>
            </a:r>
            <a:endParaRPr lang="en-IN" altLang="en-US" sz="3200" b="1">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p>
            <a:pPr marL="514350" indent="-514350">
              <a:buAutoNum type="arabicPeriod"/>
            </a:pPr>
            <a:r>
              <a:rPr lang="en-US" sz="2000">
                <a:latin typeface="Times New Roman" panose="02020603050405020304" pitchFamily="18" charset="0"/>
                <a:cs typeface="Times New Roman" panose="02020603050405020304" pitchFamily="18" charset="0"/>
              </a:rPr>
              <a:t>Take less time compare to exisiting system</a:t>
            </a:r>
            <a:endParaRPr lang="en-US" sz="2000">
              <a:latin typeface="Times New Roman" panose="02020603050405020304" pitchFamily="18" charset="0"/>
              <a:cs typeface="Times New Roman" panose="02020603050405020304" pitchFamily="18" charset="0"/>
            </a:endParaRPr>
          </a:p>
          <a:p>
            <a:pPr marL="514350" indent="-514350">
              <a:buAutoNum type="arabicPeriod"/>
            </a:pPr>
            <a:r>
              <a:rPr lang="en-US" sz="2000">
                <a:latin typeface="Times New Roman" panose="02020603050405020304" pitchFamily="18" charset="0"/>
                <a:cs typeface="Times New Roman" panose="02020603050405020304" pitchFamily="18" charset="0"/>
              </a:rPr>
              <a:t>Less costly compare to exisiting system</a:t>
            </a:r>
            <a:endParaRPr lang="en-US" sz="2000">
              <a:latin typeface="Times New Roman" panose="02020603050405020304" pitchFamily="18" charset="0"/>
              <a:cs typeface="Times New Roman" panose="02020603050405020304" pitchFamily="18" charset="0"/>
            </a:endParaRPr>
          </a:p>
          <a:p>
            <a:pPr marL="514350" indent="-514350">
              <a:buAutoNum type="arabicPeriod"/>
            </a:pPr>
            <a:r>
              <a:rPr lang="en-US" sz="2000">
                <a:latin typeface="Times New Roman" panose="02020603050405020304" pitchFamily="18" charset="0"/>
                <a:cs typeface="Times New Roman" panose="02020603050405020304" pitchFamily="18" charset="0"/>
              </a:rPr>
              <a:t>More Accurate upto 9</a:t>
            </a:r>
            <a:r>
              <a:rPr lang="en-IN" altLang="en-US" sz="2000">
                <a:latin typeface="Times New Roman" panose="02020603050405020304" pitchFamily="18" charset="0"/>
                <a:cs typeface="Times New Roman" panose="02020603050405020304" pitchFamily="18" charset="0"/>
              </a:rPr>
              <a:t>7</a:t>
            </a:r>
            <a:r>
              <a:rPr lang="en-US" sz="2000">
                <a:latin typeface="Times New Roman" panose="02020603050405020304" pitchFamily="18" charset="0"/>
                <a:cs typeface="Times New Roman" panose="02020603050405020304" pitchFamily="18" charset="0"/>
              </a:rPr>
              <a:t>% </a:t>
            </a:r>
            <a:endParaRPr lang="en-US" sz="2000">
              <a:latin typeface="Times New Roman" panose="02020603050405020304" pitchFamily="18" charset="0"/>
              <a:cs typeface="Times New Roman" panose="02020603050405020304" pitchFamily="18" charset="0"/>
            </a:endParaRPr>
          </a:p>
          <a:p>
            <a:pPr marL="514350" indent="-514350">
              <a:buAutoNum type="arabicPeriod"/>
            </a:pPr>
            <a:r>
              <a:rPr lang="en-US" sz="2000">
                <a:latin typeface="Times New Roman" panose="02020603050405020304" pitchFamily="18" charset="0"/>
                <a:cs typeface="Times New Roman" panose="02020603050405020304" pitchFamily="18" charset="0"/>
              </a:rPr>
              <a:t>User Friendly</a:t>
            </a:r>
            <a:endParaRPr lang="en-US" sz="2000">
              <a:latin typeface="Times New Roman" panose="02020603050405020304" pitchFamily="18" charset="0"/>
              <a:cs typeface="Times New Roman" panose="02020603050405020304" pitchFamily="18" charset="0"/>
            </a:endParaRPr>
          </a:p>
          <a:p>
            <a:pPr marL="514350" indent="-514350"/>
            <a:endParaRPr lang="en-US" sz="2000">
              <a:latin typeface="Times New Roman" panose="02020603050405020304" pitchFamily="18" charset="0"/>
              <a:cs typeface="Times New Roman" panose="02020603050405020304" pitchFamily="18" charset="0"/>
            </a:endParaRPr>
          </a:p>
        </p:txBody>
      </p:sp>
      <p:sp>
        <p:nvSpPr>
          <p:cNvPr id="5" name="Flowchart: Manual Operation 4"/>
          <p:cNvSpPr/>
          <p:nvPr/>
        </p:nvSpPr>
        <p:spPr>
          <a:xfrm>
            <a:off x="10612755" y="27114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smtClean="0"/>
              <a:t>07</a:t>
            </a:r>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838200" y="365125"/>
            <a:ext cx="10515600" cy="1054100"/>
          </a:xfrm>
        </p:spPr>
        <p:txBody>
          <a:bodyPr/>
          <a:p>
            <a:pPr algn="ctr"/>
            <a:r>
              <a:rPr lang="en-IN" altLang="en-US" sz="3200" b="1">
                <a:latin typeface="Times New Roman" panose="02020603050405020304" pitchFamily="18" charset="0"/>
                <a:cs typeface="Times New Roman" panose="02020603050405020304" pitchFamily="18" charset="0"/>
              </a:rPr>
              <a:t>VGG16 ARCHITECTURE</a:t>
            </a:r>
            <a:endParaRPr lang="en-IN" altLang="en-US" sz="3200" b="1">
              <a:latin typeface="Times New Roman" panose="02020603050405020304" pitchFamily="18" charset="0"/>
              <a:cs typeface="Times New Roman" panose="02020603050405020304" pitchFamily="18" charset="0"/>
            </a:endParaRPr>
          </a:p>
        </p:txBody>
      </p:sp>
      <p:pic>
        <p:nvPicPr>
          <p:cNvPr id="4" name="Content Placeholder 3" descr="C:\Users\MANISHA\Downloads\WhatsApp Image 2021-05-17 at 9.53.27 AM.jpegWhatsApp Image 2021-05-17 at 9.53.27 AM"/>
          <p:cNvPicPr>
            <a:picLocks noChangeAspect="1"/>
          </p:cNvPicPr>
          <p:nvPr>
            <p:ph idx="1"/>
          </p:nvPr>
        </p:nvPicPr>
        <p:blipFill>
          <a:blip r:embed="rId1"/>
          <a:srcRect t="10750"/>
          <a:stretch>
            <a:fillRect/>
          </a:stretch>
        </p:blipFill>
        <p:spPr>
          <a:xfrm>
            <a:off x="838200" y="1843405"/>
            <a:ext cx="10515600" cy="4289425"/>
          </a:xfrm>
          <a:prstGeom prst="rect">
            <a:avLst/>
          </a:prstGeom>
        </p:spPr>
      </p:pic>
      <p:sp>
        <p:nvSpPr>
          <p:cNvPr id="5" name="Flowchart: Manual Operation 4"/>
          <p:cNvSpPr/>
          <p:nvPr/>
        </p:nvSpPr>
        <p:spPr>
          <a:xfrm>
            <a:off x="10763885" y="36512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08</a:t>
            </a:r>
            <a:endParaRPr lang="en-I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IN" altLang="en-US" sz="3200" b="1" dirty="0">
                <a:latin typeface="Times New Roman" panose="02020603050405020304" pitchFamily="18" charset="0"/>
                <a:cs typeface="Times New Roman" panose="02020603050405020304" pitchFamily="18" charset="0"/>
                <a:sym typeface="+mn-ea"/>
              </a:rPr>
              <a:t>MODULE DESCRIPTION</a:t>
            </a:r>
            <a:endParaRPr lang="en-IN" altLang="en-US" sz="3200" b="1" dirty="0">
              <a:latin typeface="Times New Roman" panose="02020603050405020304" pitchFamily="18" charset="0"/>
              <a:cs typeface="Times New Roman" panose="02020603050405020304" pitchFamily="18" charset="0"/>
              <a:sym typeface="+mn-ea"/>
            </a:endParaRPr>
          </a:p>
        </p:txBody>
      </p:sp>
      <p:sp>
        <p:nvSpPr>
          <p:cNvPr id="3" name="Content Placeholder 2"/>
          <p:cNvSpPr>
            <a:spLocks noGrp="1"/>
          </p:cNvSpPr>
          <p:nvPr>
            <p:ph idx="1"/>
          </p:nvPr>
        </p:nvSpPr>
        <p:spPr/>
        <p:txBody>
          <a:bodyPr/>
          <a:p>
            <a:pPr marL="514350" indent="-514350">
              <a:buAutoNum type="arabicPeriod"/>
            </a:pPr>
            <a:r>
              <a:rPr lang="en-IN" altLang="en-US" sz="2000">
                <a:latin typeface="Times New Roman" panose="02020603050405020304" pitchFamily="18" charset="0"/>
                <a:cs typeface="Times New Roman" panose="02020603050405020304" pitchFamily="18" charset="0"/>
              </a:rPr>
              <a:t>USER</a:t>
            </a:r>
            <a:endParaRPr lang="en-US" sz="2000">
              <a:latin typeface="Times New Roman" panose="02020603050405020304" pitchFamily="18" charset="0"/>
              <a:cs typeface="Times New Roman" panose="02020603050405020304" pitchFamily="18" charset="0"/>
            </a:endParaRPr>
          </a:p>
          <a:p>
            <a:pPr marL="514350" indent="-514350">
              <a:buAutoNum type="arabicPeriod"/>
            </a:pPr>
            <a:r>
              <a:rPr lang="en-IN" altLang="en-US" sz="2000">
                <a:latin typeface="Times New Roman" panose="02020603050405020304" pitchFamily="18" charset="0"/>
                <a:cs typeface="Times New Roman" panose="02020603050405020304" pitchFamily="18" charset="0"/>
              </a:rPr>
              <a:t>DETECTION</a:t>
            </a:r>
            <a:endParaRPr lang="en-IN" altLang="en-US" sz="2000">
              <a:latin typeface="Times New Roman" panose="02020603050405020304" pitchFamily="18" charset="0"/>
              <a:cs typeface="Times New Roman" panose="02020603050405020304" pitchFamily="18" charset="0"/>
            </a:endParaRPr>
          </a:p>
          <a:p>
            <a:pPr marL="0" indent="0">
              <a:buNone/>
            </a:pPr>
            <a:endParaRPr lang="en-IN" altLang="en-US" sz="2000">
              <a:latin typeface="Times New Roman" panose="02020603050405020304" pitchFamily="18" charset="0"/>
              <a:cs typeface="Times New Roman" panose="02020603050405020304" pitchFamily="18" charset="0"/>
            </a:endParaRPr>
          </a:p>
          <a:p>
            <a:pPr marL="0" indent="0">
              <a:buNone/>
            </a:pPr>
            <a:r>
              <a:rPr lang="en-IN" altLang="en-US" sz="2000" b="1" u="sng">
                <a:latin typeface="Times New Roman" panose="02020603050405020304" pitchFamily="18" charset="0"/>
                <a:cs typeface="Times New Roman" panose="02020603050405020304" pitchFamily="18" charset="0"/>
              </a:rPr>
              <a:t>USER</a:t>
            </a:r>
            <a:endParaRPr lang="en-IN" altLang="en-US" sz="2000" b="1" u="sng">
              <a:latin typeface="Times New Roman" panose="02020603050405020304" pitchFamily="18" charset="0"/>
              <a:cs typeface="Times New Roman" panose="02020603050405020304" pitchFamily="18" charset="0"/>
            </a:endParaRPr>
          </a:p>
          <a:p>
            <a:pPr algn="l"/>
            <a:r>
              <a:rPr lang="en-US" sz="2000">
                <a:latin typeface="Times New Roman" panose="02020603050405020304" pitchFamily="18" charset="0"/>
                <a:cs typeface="Times New Roman" panose="02020603050405020304" pitchFamily="18" charset="0"/>
              </a:rPr>
              <a:t>Guidance to Use</a:t>
            </a:r>
            <a:endParaRPr lang="en-US" sz="2000">
              <a:latin typeface="Times New Roman" panose="02020603050405020304" pitchFamily="18" charset="0"/>
              <a:cs typeface="Times New Roman" panose="02020603050405020304" pitchFamily="18" charset="0"/>
            </a:endParaRPr>
          </a:p>
          <a:p>
            <a:pPr algn="l"/>
            <a:r>
              <a:rPr lang="en-IN" altLang="en-US" sz="2000">
                <a:latin typeface="Times New Roman" panose="02020603050405020304" pitchFamily="18" charset="0"/>
                <a:cs typeface="Times New Roman" panose="02020603050405020304" pitchFamily="18" charset="0"/>
              </a:rPr>
              <a:t>Upload </a:t>
            </a:r>
            <a:r>
              <a:rPr lang="en-US" sz="2000">
                <a:latin typeface="Times New Roman" panose="02020603050405020304" pitchFamily="18" charset="0"/>
                <a:cs typeface="Times New Roman" panose="02020603050405020304" pitchFamily="18" charset="0"/>
              </a:rPr>
              <a:t>X-Ray </a:t>
            </a:r>
            <a:r>
              <a:rPr lang="en-IN" altLang="en-US" sz="2000">
                <a:latin typeface="Times New Roman" panose="02020603050405020304" pitchFamily="18" charset="0"/>
                <a:cs typeface="Times New Roman" panose="02020603050405020304" pitchFamily="18" charset="0"/>
              </a:rPr>
              <a:t>images</a:t>
            </a:r>
            <a:endParaRPr lang="en-IN" altLang="en-US" sz="2000">
              <a:latin typeface="Times New Roman" panose="02020603050405020304" pitchFamily="18" charset="0"/>
              <a:cs typeface="Times New Roman" panose="02020603050405020304" pitchFamily="18" charset="0"/>
            </a:endParaRPr>
          </a:p>
          <a:p>
            <a:pPr algn="l"/>
            <a:r>
              <a:rPr lang="en-IN" altLang="en-US" sz="2000">
                <a:latin typeface="Times New Roman" panose="02020603050405020304" pitchFamily="18" charset="0"/>
                <a:cs typeface="Times New Roman" panose="02020603050405020304" pitchFamily="18" charset="0"/>
              </a:rPr>
              <a:t>View X-ray report</a:t>
            </a:r>
            <a:endParaRPr lang="en-IN" altLang="en-US" sz="2000">
              <a:latin typeface="Times New Roman" panose="02020603050405020304" pitchFamily="18" charset="0"/>
              <a:cs typeface="Times New Roman" panose="02020603050405020304" pitchFamily="18" charset="0"/>
            </a:endParaRPr>
          </a:p>
          <a:p>
            <a:pPr algn="l"/>
            <a:r>
              <a:rPr lang="en-IN" altLang="en-US" sz="2000">
                <a:latin typeface="Times New Roman" panose="02020603050405020304" pitchFamily="18" charset="0"/>
                <a:cs typeface="Times New Roman" panose="02020603050405020304" pitchFamily="18" charset="0"/>
              </a:rPr>
              <a:t>Upload </a:t>
            </a:r>
            <a:r>
              <a:rPr lang="en-US" sz="2000">
                <a:latin typeface="Times New Roman" panose="02020603050405020304" pitchFamily="18" charset="0"/>
                <a:cs typeface="Times New Roman" panose="02020603050405020304" pitchFamily="18" charset="0"/>
              </a:rPr>
              <a:t>CT-Scan</a:t>
            </a:r>
            <a:endParaRPr lang="en-US" sz="2000">
              <a:latin typeface="Times New Roman" panose="02020603050405020304" pitchFamily="18" charset="0"/>
              <a:cs typeface="Times New Roman" panose="02020603050405020304" pitchFamily="18" charset="0"/>
            </a:endParaRPr>
          </a:p>
          <a:p>
            <a:pPr algn="l"/>
            <a:r>
              <a:rPr lang="en-IN" altLang="en-US" sz="2000">
                <a:latin typeface="Times New Roman" panose="02020603050405020304" pitchFamily="18" charset="0"/>
                <a:cs typeface="Times New Roman" panose="02020603050405020304" pitchFamily="18" charset="0"/>
              </a:rPr>
              <a:t>View CT report</a:t>
            </a:r>
            <a:endParaRPr lang="en-US" sz="2000">
              <a:latin typeface="Times New Roman" panose="02020603050405020304" pitchFamily="18" charset="0"/>
              <a:cs typeface="Times New Roman" panose="02020603050405020304" pitchFamily="18" charset="0"/>
            </a:endParaRPr>
          </a:p>
          <a:p>
            <a:pPr algn="l"/>
            <a:r>
              <a:rPr lang="en-IN" altLang="en-US" sz="2000">
                <a:latin typeface="Times New Roman" panose="02020603050405020304" pitchFamily="18" charset="0"/>
                <a:cs typeface="Times New Roman" panose="02020603050405020304" pitchFamily="18" charset="0"/>
              </a:rPr>
              <a:t>View </a:t>
            </a:r>
            <a:r>
              <a:rPr lang="en-US" sz="2000">
                <a:latin typeface="Times New Roman" panose="02020603050405020304" pitchFamily="18" charset="0"/>
                <a:cs typeface="Times New Roman" panose="02020603050405020304" pitchFamily="18" charset="0"/>
              </a:rPr>
              <a:t>Analysis</a:t>
            </a:r>
            <a:endParaRPr lang="en-US" sz="2000">
              <a:latin typeface="Times New Roman" panose="02020603050405020304" pitchFamily="18" charset="0"/>
              <a:cs typeface="Times New Roman" panose="02020603050405020304" pitchFamily="18" charset="0"/>
            </a:endParaRPr>
          </a:p>
        </p:txBody>
      </p:sp>
      <p:sp>
        <p:nvSpPr>
          <p:cNvPr id="4" name="Flowchart: Manual Operation 3"/>
          <p:cNvSpPr/>
          <p:nvPr/>
        </p:nvSpPr>
        <p:spPr>
          <a:xfrm>
            <a:off x="10869295" y="391795"/>
            <a:ext cx="990600" cy="609600"/>
          </a:xfrm>
          <a:prstGeom prst="flowChartManualOperation">
            <a:avLst/>
          </a:prstGeom>
          <a:solidFill>
            <a:schemeClr val="accent6">
              <a:lumMod val="5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IN" sz="2400" dirty="0" smtClean="0"/>
              <a:t>09</a:t>
            </a:r>
            <a:endParaRPr lang="en-IN"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8007</Words>
  <Application>WPS Presentation</Application>
  <PresentationFormat>Widescreen</PresentationFormat>
  <Paragraphs>288</Paragraphs>
  <Slides>31</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31</vt:i4>
      </vt:variant>
    </vt:vector>
  </HeadingPairs>
  <TitlesOfParts>
    <vt:vector size="42" baseType="lpstr">
      <vt:lpstr>Arial</vt:lpstr>
      <vt:lpstr>SimSun</vt:lpstr>
      <vt:lpstr>Wingdings</vt:lpstr>
      <vt:lpstr>Times New Roman</vt:lpstr>
      <vt:lpstr>Wingdings</vt:lpstr>
      <vt:lpstr>Calibri</vt:lpstr>
      <vt:lpstr>Microsoft YaHei</vt:lpstr>
      <vt:lpstr>Arial Unicode MS</vt:lpstr>
      <vt:lpstr>Calibri Light</vt:lpstr>
      <vt:lpstr>Perpetua</vt:lpstr>
      <vt:lpstr>Office Theme</vt:lpstr>
      <vt:lpstr>Artificial Intelligence and COVID-19: Deep Learning Approaches for Diagnosis and Treatment</vt:lpstr>
      <vt:lpstr>TABLE OF CONTENTS </vt:lpstr>
      <vt:lpstr>ABSTRACT</vt:lpstr>
      <vt:lpstr>EXISTING  SYSTEM</vt:lpstr>
      <vt:lpstr>DISADVANTAGE</vt:lpstr>
      <vt:lpstr>PROPOSED  SYSTEM</vt:lpstr>
      <vt:lpstr>ADVANTAGES</vt:lpstr>
      <vt:lpstr>VGG16 ARCHITECTURE</vt:lpstr>
      <vt:lpstr>MODULE DESCRIPTION</vt:lpstr>
      <vt:lpstr>PowerPoint 演示文稿</vt:lpstr>
      <vt:lpstr>IMPLEMENTATION </vt:lpstr>
      <vt:lpstr>PowerPoint 演示文稿</vt:lpstr>
      <vt:lpstr>USE CASE DIAGRAM</vt:lpstr>
      <vt:lpstr>SEQUENCE  DIAGRAM</vt:lpstr>
      <vt:lpstr>ACTIVITY DIAGRAM</vt:lpstr>
      <vt:lpstr> SCREENSHOTS  </vt:lpstr>
      <vt:lpstr>Guidance </vt:lpstr>
      <vt:lpstr>Chest x-ray</vt:lpstr>
      <vt:lpstr>X-ray Report</vt:lpstr>
      <vt:lpstr>Chest X-ray </vt:lpstr>
      <vt:lpstr>X-ray Report</vt:lpstr>
      <vt:lpstr>Chest CT-Scan</vt:lpstr>
      <vt:lpstr> CT-Scan Report</vt:lpstr>
      <vt:lpstr>CT -scan Report</vt:lpstr>
      <vt:lpstr>Check CT-Scan </vt:lpstr>
      <vt:lpstr>CT -scan Covid positive Report</vt:lpstr>
      <vt:lpstr>Analysis</vt:lpstr>
      <vt:lpstr>CONCLUSION</vt:lpstr>
      <vt:lpstr>FUTURE SCOPE</vt:lpstr>
      <vt:lpstr>REFERENCES</vt:lpstr>
      <vt:lpstr>PowerPoint 演示文稿</vt:lpstr>
    </vt:vector>
  </TitlesOfParts>
  <Company>HP</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Machine Learning Methodology for Diagnosing Chronic Kidney Disease</dc:title>
  <dc:creator>ANJALI M M</dc:creator>
  <cp:lastModifiedBy>MANISHA</cp:lastModifiedBy>
  <cp:revision>65</cp:revision>
  <dcterms:created xsi:type="dcterms:W3CDTF">2021-03-03T13:52:00Z</dcterms:created>
  <dcterms:modified xsi:type="dcterms:W3CDTF">2021-05-18T17:27:59Z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1033-11.2.0.10132</vt:lpwstr>
  </property>
</Properties>
</file>

<file path=docProps/thumbnail.jpeg>
</file>